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52" r:id="rId4"/>
  </p:sldMasterIdLst>
  <p:notesMasterIdLst>
    <p:notesMasterId r:id="rId33"/>
  </p:notesMasterIdLst>
  <p:sldIdLst>
    <p:sldId id="260" r:id="rId5"/>
    <p:sldId id="261" r:id="rId6"/>
    <p:sldId id="359" r:id="rId7"/>
    <p:sldId id="360" r:id="rId8"/>
    <p:sldId id="361" r:id="rId9"/>
    <p:sldId id="363" r:id="rId10"/>
    <p:sldId id="362" r:id="rId11"/>
    <p:sldId id="364" r:id="rId12"/>
    <p:sldId id="365" r:id="rId13"/>
    <p:sldId id="366" r:id="rId14"/>
    <p:sldId id="368" r:id="rId15"/>
    <p:sldId id="369" r:id="rId16"/>
    <p:sldId id="370" r:id="rId17"/>
    <p:sldId id="367" r:id="rId18"/>
    <p:sldId id="371" r:id="rId19"/>
    <p:sldId id="372" r:id="rId20"/>
    <p:sldId id="373" r:id="rId21"/>
    <p:sldId id="374" r:id="rId22"/>
    <p:sldId id="375" r:id="rId23"/>
    <p:sldId id="376" r:id="rId24"/>
    <p:sldId id="377" r:id="rId25"/>
    <p:sldId id="378" r:id="rId26"/>
    <p:sldId id="379" r:id="rId27"/>
    <p:sldId id="380" r:id="rId28"/>
    <p:sldId id="381" r:id="rId29"/>
    <p:sldId id="382" r:id="rId30"/>
    <p:sldId id="383" r:id="rId31"/>
    <p:sldId id="384" r:id="rId32"/>
  </p:sldIdLst>
  <p:sldSz cx="9144000" cy="6858000" type="screen4x3"/>
  <p:notesSz cx="7010400" cy="92964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E007E"/>
    <a:srgbClr val="9E0050"/>
    <a:srgbClr val="003057"/>
    <a:srgbClr val="5057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212" autoAdjust="0"/>
    <p:restoredTop sz="92055" autoAdjust="0"/>
  </p:normalViewPr>
  <p:slideViewPr>
    <p:cSldViewPr snapToGrid="0">
      <p:cViewPr varScale="1">
        <p:scale>
          <a:sx n="86" d="100"/>
          <a:sy n="86" d="100"/>
        </p:scale>
        <p:origin x="987" y="33"/>
      </p:cViewPr>
      <p:guideLst>
        <p:guide orient="horz" pos="2160"/>
        <p:guide pos="2880"/>
      </p:guideLst>
    </p:cSldViewPr>
  </p:slideViewPr>
  <p:notesTextViewPr>
    <p:cViewPr>
      <p:scale>
        <a:sx n="100" d="100"/>
        <a:sy n="100" d="100"/>
      </p:scale>
      <p:origin x="0" y="0"/>
    </p:cViewPr>
  </p:notesTextViewPr>
  <p:notesViewPr>
    <p:cSldViewPr snapToGrid="0">
      <p:cViewPr varScale="1">
        <p:scale>
          <a:sx n="69" d="100"/>
          <a:sy n="69" d="100"/>
        </p:scale>
        <p:origin x="2535" y="5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3037840" cy="466434"/>
          </a:xfrm>
          <a:prstGeom prst="rect">
            <a:avLst/>
          </a:prstGeom>
          <a:noFill/>
          <a:ln>
            <a:noFill/>
          </a:ln>
        </p:spPr>
        <p:txBody>
          <a:bodyPr spcFirstLastPara="1" wrap="square" lIns="93162" tIns="46568" rIns="93162" bIns="46568"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970938" y="0"/>
            <a:ext cx="3037840" cy="466434"/>
          </a:xfrm>
          <a:prstGeom prst="rect">
            <a:avLst/>
          </a:prstGeom>
          <a:noFill/>
          <a:ln>
            <a:noFill/>
          </a:ln>
        </p:spPr>
        <p:txBody>
          <a:bodyPr spcFirstLastPara="1" wrap="square" lIns="93162" tIns="46568" rIns="93162" bIns="46568"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1414463" y="1162050"/>
            <a:ext cx="4181475" cy="31369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Shape 6"/>
          <p:cNvSpPr txBox="1">
            <a:spLocks noGrp="1"/>
          </p:cNvSpPr>
          <p:nvPr>
            <p:ph type="body" idx="1"/>
          </p:nvPr>
        </p:nvSpPr>
        <p:spPr>
          <a:xfrm>
            <a:off x="701040" y="4473892"/>
            <a:ext cx="5608320" cy="3660458"/>
          </a:xfrm>
          <a:prstGeom prst="rect">
            <a:avLst/>
          </a:prstGeom>
          <a:noFill/>
          <a:ln>
            <a:noFill/>
          </a:ln>
        </p:spPr>
        <p:txBody>
          <a:bodyPr spcFirstLastPara="1" wrap="square" lIns="93162" tIns="46568" rIns="93162" bIns="46568"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829967"/>
            <a:ext cx="3037840" cy="466433"/>
          </a:xfrm>
          <a:prstGeom prst="rect">
            <a:avLst/>
          </a:prstGeom>
          <a:noFill/>
          <a:ln>
            <a:noFill/>
          </a:ln>
        </p:spPr>
        <p:txBody>
          <a:bodyPr spcFirstLastPara="1" wrap="square" lIns="93162" tIns="46568" rIns="93162" bIns="46568"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970938" y="8829967"/>
            <a:ext cx="3037840" cy="466433"/>
          </a:xfrm>
          <a:prstGeom prst="rect">
            <a:avLst/>
          </a:prstGeom>
          <a:noFill/>
          <a:ln>
            <a:noFill/>
          </a:ln>
        </p:spPr>
        <p:txBody>
          <a:bodyPr spcFirstLastPara="1" wrap="square" lIns="93162" tIns="46568" rIns="93162" bIns="46568" anchor="b" anchorCtr="0">
            <a:noAutofit/>
          </a:bodyPr>
          <a:lstStyle/>
          <a:p>
            <a:pPr algn="r"/>
            <a:fld id="{00000000-1234-1234-1234-123412341234}" type="slidenum">
              <a:rPr lang="en-GB" sz="1200" smtClean="0">
                <a:solidFill>
                  <a:schemeClr val="dk1"/>
                </a:solidFill>
                <a:latin typeface="Calibri"/>
                <a:ea typeface="Calibri"/>
                <a:cs typeface="Calibri"/>
                <a:sym typeface="Calibri"/>
              </a:rPr>
              <a:pPr algn="r"/>
              <a:t>‹#›</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7704024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i="0" dirty="0"/>
          </a:p>
        </p:txBody>
      </p:sp>
      <p:sp>
        <p:nvSpPr>
          <p:cNvPr id="4" name="Slide Number Placeholder 3"/>
          <p:cNvSpPr>
            <a:spLocks noGrp="1"/>
          </p:cNvSpPr>
          <p:nvPr>
            <p:ph type="sldNum" sz="quarter" idx="10"/>
          </p:nvPr>
        </p:nvSpPr>
        <p:spPr/>
        <p:txBody>
          <a:bodyPr/>
          <a:lstStyle/>
          <a:p>
            <a:fld id="{90DD94F8-4103-4B22-A402-6D8E483804BD}" type="slidenum">
              <a:rPr lang="en-GB" smtClean="0">
                <a:solidFill>
                  <a:prstClr val="black"/>
                </a:solidFill>
              </a:rPr>
              <a:pPr/>
              <a:t>1</a:t>
            </a:fld>
            <a:endParaRPr lang="en-GB" dirty="0">
              <a:solidFill>
                <a:prstClr val="black"/>
              </a:solidFill>
            </a:endParaRPr>
          </a:p>
        </p:txBody>
      </p:sp>
    </p:spTree>
    <p:extLst>
      <p:ext uri="{BB962C8B-B14F-4D97-AF65-F5344CB8AC3E}">
        <p14:creationId xmlns:p14="http://schemas.microsoft.com/office/powerpoint/2010/main" val="4135467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itchFamily="34" charset="0"/>
                <a:ea typeface="MS PGothic" pitchFamily="34" charset="-128"/>
              </a:rPr>
              <a:t>The focus of todays session is</a:t>
            </a:r>
          </a:p>
        </p:txBody>
      </p:sp>
      <p:sp>
        <p:nvSpPr>
          <p:cNvPr id="8192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300">
                <a:solidFill>
                  <a:schemeClr val="tx1"/>
                </a:solidFill>
                <a:latin typeface="Arial" pitchFamily="34" charset="0"/>
                <a:ea typeface="MS PGothic" pitchFamily="34" charset="-128"/>
              </a:defRPr>
            </a:lvl1pPr>
            <a:lvl2pPr marL="716108" indent="-275427">
              <a:defRPr sz="2300">
                <a:solidFill>
                  <a:schemeClr val="tx1"/>
                </a:solidFill>
                <a:latin typeface="Arial" pitchFamily="34" charset="0"/>
                <a:ea typeface="MS PGothic" pitchFamily="34" charset="-128"/>
              </a:defRPr>
            </a:lvl2pPr>
            <a:lvl3pPr marL="1101706" indent="-220341">
              <a:defRPr sz="2300">
                <a:solidFill>
                  <a:schemeClr val="tx1"/>
                </a:solidFill>
                <a:latin typeface="Arial" pitchFamily="34" charset="0"/>
                <a:ea typeface="MS PGothic" pitchFamily="34" charset="-128"/>
              </a:defRPr>
            </a:lvl3pPr>
            <a:lvl4pPr marL="1542388" indent="-220341">
              <a:defRPr sz="2300">
                <a:solidFill>
                  <a:schemeClr val="tx1"/>
                </a:solidFill>
                <a:latin typeface="Arial" pitchFamily="34" charset="0"/>
                <a:ea typeface="MS PGothic" pitchFamily="34" charset="-128"/>
              </a:defRPr>
            </a:lvl4pPr>
            <a:lvl5pPr marL="1983071" indent="-220341">
              <a:defRPr sz="2300">
                <a:solidFill>
                  <a:schemeClr val="tx1"/>
                </a:solidFill>
                <a:latin typeface="Arial" pitchFamily="34" charset="0"/>
                <a:ea typeface="MS PGothic" pitchFamily="34" charset="-128"/>
              </a:defRPr>
            </a:lvl5pPr>
            <a:lvl6pPr marL="2423753" indent="-220341" eaLnBrk="0" fontAlgn="base" hangingPunct="0">
              <a:spcBef>
                <a:spcPct val="0"/>
              </a:spcBef>
              <a:spcAft>
                <a:spcPct val="0"/>
              </a:spcAft>
              <a:defRPr sz="2300">
                <a:solidFill>
                  <a:schemeClr val="tx1"/>
                </a:solidFill>
                <a:latin typeface="Arial" pitchFamily="34" charset="0"/>
                <a:ea typeface="MS PGothic" pitchFamily="34" charset="-128"/>
              </a:defRPr>
            </a:lvl6pPr>
            <a:lvl7pPr marL="2864435" indent="-220341" eaLnBrk="0" fontAlgn="base" hangingPunct="0">
              <a:spcBef>
                <a:spcPct val="0"/>
              </a:spcBef>
              <a:spcAft>
                <a:spcPct val="0"/>
              </a:spcAft>
              <a:defRPr sz="2300">
                <a:solidFill>
                  <a:schemeClr val="tx1"/>
                </a:solidFill>
                <a:latin typeface="Arial" pitchFamily="34" charset="0"/>
                <a:ea typeface="MS PGothic" pitchFamily="34" charset="-128"/>
              </a:defRPr>
            </a:lvl7pPr>
            <a:lvl8pPr marL="3305117" indent="-220341" eaLnBrk="0" fontAlgn="base" hangingPunct="0">
              <a:spcBef>
                <a:spcPct val="0"/>
              </a:spcBef>
              <a:spcAft>
                <a:spcPct val="0"/>
              </a:spcAft>
              <a:defRPr sz="2300">
                <a:solidFill>
                  <a:schemeClr val="tx1"/>
                </a:solidFill>
                <a:latin typeface="Arial" pitchFamily="34" charset="0"/>
                <a:ea typeface="MS PGothic" pitchFamily="34" charset="-128"/>
              </a:defRPr>
            </a:lvl8pPr>
            <a:lvl9pPr marL="3745800" indent="-220341" eaLnBrk="0" fontAlgn="base" hangingPunct="0">
              <a:spcBef>
                <a:spcPct val="0"/>
              </a:spcBef>
              <a:spcAft>
                <a:spcPct val="0"/>
              </a:spcAft>
              <a:defRPr sz="2300">
                <a:solidFill>
                  <a:schemeClr val="tx1"/>
                </a:solidFill>
                <a:latin typeface="Arial" pitchFamily="34" charset="0"/>
                <a:ea typeface="MS PGothic" pitchFamily="34" charset="-128"/>
              </a:defRPr>
            </a:lvl9pPr>
          </a:lstStyle>
          <a:p>
            <a:fld id="{1A6DAE7B-2A3F-4B2E-89D2-0AC5458659AE}" type="slidenum">
              <a:rPr lang="en-GB" altLang="en-US" sz="1100">
                <a:solidFill>
                  <a:prstClr val="black"/>
                </a:solidFill>
                <a:cs typeface="Arial" pitchFamily="34" charset="0"/>
              </a:rPr>
              <a:pPr/>
              <a:t>2</a:t>
            </a:fld>
            <a:endParaRPr lang="en-GB" altLang="en-US" sz="1100" dirty="0">
              <a:solidFill>
                <a:prstClr val="black"/>
              </a:solidFill>
              <a:cs typeface="Arial" pitchFamily="34" charset="0"/>
            </a:endParaRPr>
          </a:p>
        </p:txBody>
      </p:sp>
    </p:spTree>
    <p:extLst>
      <p:ext uri="{BB962C8B-B14F-4D97-AF65-F5344CB8AC3E}">
        <p14:creationId xmlns:p14="http://schemas.microsoft.com/office/powerpoint/2010/main" val="32782688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 will explain here that you can approach in other ways.</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24</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076965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userDrawn="1">
  <p:cSld name="Title Slide">
    <p:spTree>
      <p:nvGrpSpPr>
        <p:cNvPr id="1" name="Shape 12"/>
        <p:cNvGrpSpPr/>
        <p:nvPr/>
      </p:nvGrpSpPr>
      <p:grpSpPr>
        <a:xfrm>
          <a:off x="0" y="0"/>
          <a:ext cx="0" cy="0"/>
          <a:chOff x="0" y="0"/>
          <a:chExt cx="0" cy="0"/>
        </a:xfrm>
      </p:grpSpPr>
      <p:pic>
        <p:nvPicPr>
          <p:cNvPr id="3" name="Picture 2">
            <a:extLst>
              <a:ext uri="{FF2B5EF4-FFF2-40B4-BE49-F238E27FC236}">
                <a16:creationId xmlns:a16="http://schemas.microsoft.com/office/drawing/2014/main" id="{BD58FB14-C460-3644-851B-E2FBC7164943}"/>
              </a:ext>
            </a:extLst>
          </p:cNvPr>
          <p:cNvPicPr>
            <a:picLocks noChangeAspect="1"/>
          </p:cNvPicPr>
          <p:nvPr userDrawn="1"/>
        </p:nvPicPr>
        <p:blipFill>
          <a:blip r:embed="rId2"/>
          <a:srcRect/>
          <a:stretch/>
        </p:blipFill>
        <p:spPr>
          <a:xfrm>
            <a:off x="14781" y="4756"/>
            <a:ext cx="9114438" cy="6848488"/>
          </a:xfrm>
          <a:prstGeom prst="rect">
            <a:avLst/>
          </a:prstGeom>
        </p:spPr>
      </p:pic>
      <p:sp>
        <p:nvSpPr>
          <p:cNvPr id="4" name="Subtitle 3">
            <a:extLst>
              <a:ext uri="{FF2B5EF4-FFF2-40B4-BE49-F238E27FC236}">
                <a16:creationId xmlns:a16="http://schemas.microsoft.com/office/drawing/2014/main" id="{5C8AC4F1-F7FC-AC43-9B93-D98404A35AAE}"/>
              </a:ext>
            </a:extLst>
          </p:cNvPr>
          <p:cNvSpPr>
            <a:spLocks noGrp="1"/>
          </p:cNvSpPr>
          <p:nvPr>
            <p:ph type="subTitle" idx="4294967295"/>
          </p:nvPr>
        </p:nvSpPr>
        <p:spPr>
          <a:xfrm>
            <a:off x="433146" y="2818525"/>
            <a:ext cx="3818400" cy="1056900"/>
          </a:xfrm>
        </p:spPr>
        <p:txBody>
          <a:bodyPr/>
          <a:lstStyle>
            <a:lvl1pPr>
              <a:buClr>
                <a:srgbClr val="505759"/>
              </a:buClr>
              <a:defRPr sz="1800" b="0" i="0">
                <a:latin typeface="Arial" panose="020B0604020202020204" pitchFamily="34" charset="0"/>
                <a:cs typeface="Arial" panose="020B0604020202020204" pitchFamily="34" charset="0"/>
              </a:defRPr>
            </a:lvl1pPr>
          </a:lstStyle>
          <a:p>
            <a:pPr>
              <a:buSzPct val="100000"/>
            </a:pPr>
            <a:endParaRPr lang="en-US" dirty="0">
              <a:solidFill>
                <a:schemeClr val="tx1"/>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Layout with paragraph text" userDrawn="1">
  <p:cSld name="Layout with paragraph text">
    <p:spTree>
      <p:nvGrpSpPr>
        <p:cNvPr id="1" name="Shape 14"/>
        <p:cNvGrpSpPr/>
        <p:nvPr/>
      </p:nvGrpSpPr>
      <p:grpSpPr>
        <a:xfrm>
          <a:off x="0" y="0"/>
          <a:ext cx="0" cy="0"/>
          <a:chOff x="0" y="0"/>
          <a:chExt cx="0" cy="0"/>
        </a:xfrm>
      </p:grpSpPr>
      <p:sp>
        <p:nvSpPr>
          <p:cNvPr id="18" name="Shape 18"/>
          <p:cNvSpPr txBox="1"/>
          <p:nvPr/>
        </p:nvSpPr>
        <p:spPr>
          <a:xfrm>
            <a:off x="8703740" y="6506598"/>
            <a:ext cx="3744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100" b="1" i="0">
                <a:solidFill>
                  <a:schemeClr val="tx1"/>
                </a:solidFill>
                <a:latin typeface="Arial Black" panose="020B0604020202020204" pitchFamily="34" charset="0"/>
                <a:ea typeface="Arial"/>
                <a:cs typeface="Arial Black" panose="020B0604020202020204" pitchFamily="34" charset="0"/>
                <a:sym typeface="Arial"/>
              </a:rPr>
              <a:t>‹#›</a:t>
            </a:fld>
            <a:endParaRPr sz="1100" b="1" i="0" dirty="0">
              <a:solidFill>
                <a:schemeClr val="tx1"/>
              </a:solidFill>
              <a:latin typeface="Arial Black" panose="020B0604020202020204" pitchFamily="34" charset="0"/>
              <a:ea typeface="Arial"/>
              <a:cs typeface="Arial Black" panose="020B0604020202020204" pitchFamily="34" charset="0"/>
              <a:sym typeface="Arial"/>
            </a:endParaRPr>
          </a:p>
        </p:txBody>
      </p:sp>
      <p:sp>
        <p:nvSpPr>
          <p:cNvPr id="8" name="Google Shape;22;p3">
            <a:extLst>
              <a:ext uri="{FF2B5EF4-FFF2-40B4-BE49-F238E27FC236}">
                <a16:creationId xmlns:a16="http://schemas.microsoft.com/office/drawing/2014/main" id="{5C60724E-F290-0B4F-BA18-D25C7290142A}"/>
              </a:ext>
            </a:extLst>
          </p:cNvPr>
          <p:cNvSpPr txBox="1">
            <a:spLocks noGrp="1"/>
          </p:cNvSpPr>
          <p:nvPr>
            <p:ph type="title"/>
          </p:nvPr>
        </p:nvSpPr>
        <p:spPr>
          <a:xfrm>
            <a:off x="218224" y="343825"/>
            <a:ext cx="8676855" cy="1122300"/>
          </a:xfrm>
          <a:prstGeom prst="rect">
            <a:avLst/>
          </a:prstGeom>
        </p:spPr>
        <p:txBody>
          <a:bodyPr spcFirstLastPara="1" wrap="square" lIns="91425" tIns="91425" rIns="91425" bIns="91425" anchor="ctr" anchorCtr="0">
            <a:noAutofit/>
          </a:bodyPr>
          <a:lstStyle>
            <a:lvl1pPr lvl="0" algn="l">
              <a:spcBef>
                <a:spcPts val="0"/>
              </a:spcBef>
              <a:spcAft>
                <a:spcPts val="0"/>
              </a:spcAft>
              <a:buSzPts val="3600"/>
              <a:buNone/>
              <a:defRPr sz="3200" b="1" i="0">
                <a:solidFill>
                  <a:srgbClr val="003057"/>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9" name="Google Shape;26;p3">
            <a:extLst>
              <a:ext uri="{FF2B5EF4-FFF2-40B4-BE49-F238E27FC236}">
                <a16:creationId xmlns:a16="http://schemas.microsoft.com/office/drawing/2014/main" id="{87CAE17A-59E8-4548-A282-55576BCFFCCC}"/>
              </a:ext>
            </a:extLst>
          </p:cNvPr>
          <p:cNvSpPr txBox="1">
            <a:spLocks noGrp="1"/>
          </p:cNvSpPr>
          <p:nvPr>
            <p:ph type="body" idx="1"/>
          </p:nvPr>
        </p:nvSpPr>
        <p:spPr>
          <a:xfrm>
            <a:off x="218225" y="1470000"/>
            <a:ext cx="8676854" cy="3918000"/>
          </a:xfrm>
          <a:prstGeom prst="rect">
            <a:avLst/>
          </a:prstGeom>
        </p:spPr>
        <p:txBody>
          <a:bodyPr spcFirstLastPara="1" wrap="square" lIns="91425" tIns="91425" rIns="91425" bIns="91425" anchor="t" anchorCtr="0">
            <a:noAutofit/>
          </a:bodyPr>
          <a:lstStyle>
            <a:lvl1pPr marL="438150" lvl="0" indent="-285750" algn="l">
              <a:spcBef>
                <a:spcPts val="0"/>
              </a:spcBef>
              <a:spcAft>
                <a:spcPts val="0"/>
              </a:spcAft>
              <a:buClr>
                <a:schemeClr val="tx1"/>
              </a:buClr>
              <a:buSzPct val="125000"/>
              <a:buFont typeface="Arial" panose="020B0604020202020204" pitchFamily="34" charset="0"/>
              <a:buChar char="•"/>
              <a:defRPr sz="2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1"/>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Layout with bulleted text">
  <p:cSld name="Layout with bulleted text">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221504" y="345367"/>
            <a:ext cx="6568219" cy="553998"/>
          </a:xfrm>
          <a:prstGeom prst="rect">
            <a:avLst/>
          </a:prstGeom>
          <a:noFill/>
          <a:ln>
            <a:noFill/>
          </a:ln>
        </p:spPr>
        <p:txBody>
          <a:bodyPr spcFirstLastPara="1" wrap="square" lIns="0" tIns="0" rIns="0" bIns="0" anchor="t" anchorCtr="0"/>
          <a:lstStyle>
            <a:lvl1pPr marR="0" lvl="0" algn="l" rtl="0">
              <a:spcBef>
                <a:spcPts val="0"/>
              </a:spcBef>
              <a:spcAft>
                <a:spcPts val="0"/>
              </a:spcAft>
              <a:buClr>
                <a:schemeClr val="accent1"/>
              </a:buClr>
              <a:buSzPts val="3600"/>
              <a:buFont typeface="Arial"/>
              <a:buNone/>
              <a:defRPr sz="3200" b="1" i="0" u="none" strike="noStrike" cap="none">
                <a:solidFill>
                  <a:srgbClr val="003057"/>
                </a:solidFill>
                <a:latin typeface="Arial" panose="020B0604020202020204" pitchFamily="34" charset="0"/>
                <a:ea typeface="Open Sans" panose="020B0606030504020204" pitchFamily="34" charset="0"/>
                <a:cs typeface="Arial" panose="020B0604020202020204" pitchFamily="34" charset="0"/>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dirty="0"/>
          </a:p>
        </p:txBody>
      </p:sp>
      <p:sp>
        <p:nvSpPr>
          <p:cNvPr id="28" name="Shape 28"/>
          <p:cNvSpPr txBox="1">
            <a:spLocks noGrp="1"/>
          </p:cNvSpPr>
          <p:nvPr>
            <p:ph type="body" idx="1"/>
          </p:nvPr>
        </p:nvSpPr>
        <p:spPr>
          <a:xfrm>
            <a:off x="221504" y="1440000"/>
            <a:ext cx="8229600" cy="4525963"/>
          </a:xfrm>
          <a:prstGeom prst="rect">
            <a:avLst/>
          </a:prstGeom>
          <a:noFill/>
          <a:ln>
            <a:noFill/>
          </a:ln>
        </p:spPr>
        <p:txBody>
          <a:bodyPr spcFirstLastPara="1" wrap="square" lIns="0" tIns="0" rIns="0" bIns="45700" anchor="t" anchorCtr="0"/>
          <a:lstStyle>
            <a:lvl1pPr marL="457200" marR="0" lvl="0" indent="-406400" algn="l" rtl="0">
              <a:spcBef>
                <a:spcPts val="560"/>
              </a:spcBef>
              <a:spcAft>
                <a:spcPts val="0"/>
              </a:spcAft>
              <a:buClr>
                <a:schemeClr val="tx1"/>
              </a:buClr>
              <a:buSzPct val="125000"/>
              <a:buFont typeface="Arial"/>
              <a:buChar char="•"/>
              <a:defRPr sz="1600" b="0" i="0" u="none" strike="noStrike" cap="none">
                <a:solidFill>
                  <a:schemeClr val="dk1"/>
                </a:solidFill>
                <a:latin typeface="Arial"/>
                <a:ea typeface="Arial"/>
                <a:cs typeface="Arial"/>
                <a:sym typeface="Arial"/>
              </a:defRPr>
            </a:lvl1pPr>
            <a:lvl2pPr marL="914400" marR="0" lvl="1" indent="-381000" algn="l" rtl="0">
              <a:spcBef>
                <a:spcPts val="480"/>
              </a:spcBef>
              <a:spcAft>
                <a:spcPts val="0"/>
              </a:spcAft>
              <a:buClr>
                <a:schemeClr val="accent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sp>
        <p:nvSpPr>
          <p:cNvPr id="7" name="Shape 18">
            <a:extLst>
              <a:ext uri="{FF2B5EF4-FFF2-40B4-BE49-F238E27FC236}">
                <a16:creationId xmlns:a16="http://schemas.microsoft.com/office/drawing/2014/main" id="{9F01F54A-90E4-3C4A-9550-BF89C6811379}"/>
              </a:ext>
            </a:extLst>
          </p:cNvPr>
          <p:cNvSpPr txBox="1"/>
          <p:nvPr userDrawn="1"/>
        </p:nvSpPr>
        <p:spPr>
          <a:xfrm>
            <a:off x="8703740" y="6506598"/>
            <a:ext cx="3744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100" b="1" i="0">
                <a:solidFill>
                  <a:schemeClr val="tx1"/>
                </a:solidFill>
                <a:latin typeface="Arial Black" panose="020B0604020202020204" pitchFamily="34" charset="0"/>
                <a:ea typeface="Arial"/>
                <a:cs typeface="Arial Black" panose="020B0604020202020204" pitchFamily="34" charset="0"/>
                <a:sym typeface="Arial"/>
              </a:rPr>
              <a:t>‹#›</a:t>
            </a:fld>
            <a:endParaRPr sz="1100" b="1" i="0" dirty="0">
              <a:solidFill>
                <a:schemeClr val="tx1"/>
              </a:solidFill>
              <a:latin typeface="Arial Black" panose="020B0604020202020204" pitchFamily="34" charset="0"/>
              <a:ea typeface="Arial"/>
              <a:cs typeface="Arial Black" panose="020B0604020202020204" pitchFamily="34" charset="0"/>
              <a:sym typeface="Arial"/>
            </a:endParaRPr>
          </a:p>
        </p:txBody>
      </p:sp>
      <p:sp>
        <p:nvSpPr>
          <p:cNvPr id="8" name="TextBox 7">
            <a:extLst>
              <a:ext uri="{FF2B5EF4-FFF2-40B4-BE49-F238E27FC236}">
                <a16:creationId xmlns:a16="http://schemas.microsoft.com/office/drawing/2014/main" id="{D38BFA00-A6B5-7A49-AD0C-ABB59BAE86F5}"/>
              </a:ext>
            </a:extLst>
          </p:cNvPr>
          <p:cNvSpPr txBox="1"/>
          <p:nvPr userDrawn="1"/>
        </p:nvSpPr>
        <p:spPr>
          <a:xfrm>
            <a:off x="6044703" y="6515224"/>
            <a:ext cx="2676289" cy="230832"/>
          </a:xfrm>
          <a:prstGeom prst="rect">
            <a:avLst/>
          </a:prstGeom>
          <a:noFill/>
        </p:spPr>
        <p:txBody>
          <a:bodyPr wrap="square" rtlCol="0">
            <a:spAutoFit/>
          </a:bodyPr>
          <a:lstStyle/>
          <a:p>
            <a:pPr algn="r"/>
            <a:r>
              <a:rPr lang="en-US" sz="900" b="1" dirty="0">
                <a:solidFill>
                  <a:schemeClr val="tx1"/>
                </a:solidFill>
              </a:rPr>
              <a:t>© Pearson Education 2020</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pic>
        <p:nvPicPr>
          <p:cNvPr id="3" name="Picture 5"/>
          <p:cNvPicPr>
            <a:picLocks noChangeAspect="1"/>
          </p:cNvPicPr>
          <p:nvPr userDrawn="1"/>
        </p:nvPicPr>
        <p:blipFill>
          <a:blip r:embed="rId2"/>
          <a:srcRect/>
          <a:stretch/>
        </p:blipFill>
        <p:spPr bwMode="auto">
          <a:xfrm>
            <a:off x="-9143" y="-7144"/>
            <a:ext cx="9161966" cy="68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55961" y="486440"/>
            <a:ext cx="5184576" cy="1872208"/>
          </a:xfrm>
          <a:prstGeom prst="rect">
            <a:avLst/>
          </a:prstGeom>
        </p:spPr>
        <p:txBody>
          <a:bodyPr anchor="t"/>
          <a:lstStyle>
            <a:lvl1pPr algn="l">
              <a:defRPr sz="3200" b="1" i="0" cap="all">
                <a:solidFill>
                  <a:srgbClr val="003057"/>
                </a:solidFill>
                <a:latin typeface="Arial" panose="020B0604020202020204" pitchFamily="34" charset="0"/>
                <a:cs typeface="Arial" panose="020B0604020202020204" pitchFamily="34" charset="0"/>
              </a:defRPr>
            </a:lvl1pPr>
          </a:lstStyle>
          <a:p>
            <a:r>
              <a:rPr lang="en-US" dirty="0"/>
              <a:t>Click to edit Master title</a:t>
            </a:r>
          </a:p>
        </p:txBody>
      </p:sp>
    </p:spTree>
    <p:extLst>
      <p:ext uri="{BB962C8B-B14F-4D97-AF65-F5344CB8AC3E}">
        <p14:creationId xmlns:p14="http://schemas.microsoft.com/office/powerpoint/2010/main" val="22954715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pic>
        <p:nvPicPr>
          <p:cNvPr id="3" name="Picture 5"/>
          <p:cNvPicPr>
            <a:picLocks noChangeAspect="1"/>
          </p:cNvPicPr>
          <p:nvPr userDrawn="1"/>
        </p:nvPicPr>
        <p:blipFill>
          <a:blip r:embed="rId2"/>
          <a:srcRect/>
          <a:stretch/>
        </p:blipFill>
        <p:spPr bwMode="auto">
          <a:xfrm>
            <a:off x="-4063" y="-7144"/>
            <a:ext cx="9161966" cy="68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96601" y="598200"/>
            <a:ext cx="5184576" cy="1872208"/>
          </a:xfrm>
          <a:prstGeom prst="rect">
            <a:avLst/>
          </a:prstGeom>
        </p:spPr>
        <p:txBody>
          <a:bodyPr anchor="t"/>
          <a:lstStyle>
            <a:lvl1pPr algn="l">
              <a:defRPr sz="3200" b="1" i="0" cap="all">
                <a:solidFill>
                  <a:srgbClr val="003057"/>
                </a:solidFill>
                <a:latin typeface="Arial" panose="020B0604020202020204" pitchFamily="34" charset="0"/>
                <a:cs typeface="Arial" panose="020B0604020202020204" pitchFamily="34" charset="0"/>
              </a:defRPr>
            </a:lvl1pPr>
          </a:lstStyle>
          <a:p>
            <a:r>
              <a:rPr lang="en-US" dirty="0"/>
              <a:t>Click to edit Master title</a:t>
            </a:r>
          </a:p>
        </p:txBody>
      </p:sp>
    </p:spTree>
    <p:extLst>
      <p:ext uri="{BB962C8B-B14F-4D97-AF65-F5344CB8AC3E}">
        <p14:creationId xmlns:p14="http://schemas.microsoft.com/office/powerpoint/2010/main" val="34171612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537028"/>
            <a:ext cx="8229600" cy="880609"/>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Clr>
                <a:schemeClr val="accent1"/>
              </a:buClr>
              <a:buSzPts val="4000"/>
              <a:buFont typeface="Arial"/>
              <a:buNone/>
              <a:defRPr sz="4000" b="1" i="0" u="none" strike="noStrike" cap="none">
                <a:solidFill>
                  <a:schemeClr val="accen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dirty="0"/>
          </a:p>
        </p:txBody>
      </p:sp>
      <p:sp>
        <p:nvSpPr>
          <p:cNvPr id="11" name="Shape 1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lstStyle>
            <a:lvl1pPr marL="457200" marR="0" lvl="0" indent="-406400" algn="l" rtl="0">
              <a:spcBef>
                <a:spcPts val="560"/>
              </a:spcBef>
              <a:spcAft>
                <a:spcPts val="0"/>
              </a:spcAft>
              <a:buClr>
                <a:schemeClr val="accent2"/>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spcBef>
                <a:spcPts val="480"/>
              </a:spcBef>
              <a:spcAft>
                <a:spcPts val="0"/>
              </a:spcAft>
              <a:buClr>
                <a:schemeClr val="accent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lang="en-GB" dirty="0"/>
          </a:p>
          <a:p>
            <a:pPr lvl="0"/>
            <a:endParaRPr dirty="0"/>
          </a:p>
        </p:txBody>
      </p:sp>
      <p:pic>
        <p:nvPicPr>
          <p:cNvPr id="4" name="Picture 3">
            <a:extLst>
              <a:ext uri="{FF2B5EF4-FFF2-40B4-BE49-F238E27FC236}">
                <a16:creationId xmlns:a16="http://schemas.microsoft.com/office/drawing/2014/main" id="{133D485C-C8CD-FC4F-B741-09075A287E4D}"/>
              </a:ext>
            </a:extLst>
          </p:cNvPr>
          <p:cNvPicPr>
            <a:picLocks noChangeAspect="1"/>
          </p:cNvPicPr>
          <p:nvPr userDrawn="1"/>
        </p:nvPicPr>
        <p:blipFill>
          <a:blip r:embed="rId7"/>
          <a:stretch>
            <a:fillRect/>
          </a:stretch>
        </p:blipFill>
        <p:spPr>
          <a:xfrm>
            <a:off x="0" y="6091833"/>
            <a:ext cx="1749287" cy="790375"/>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1" r:id="rId3"/>
    <p:sldLayoutId id="2147483653" r:id="rId4"/>
    <p:sldLayoutId id="2147483655"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tx1"/>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chemeClr val="tx1"/>
        </a:buClr>
        <a:buSzPct val="125000"/>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https://forms.office.com/Pages/ResponsePage.aspx?id=1zTEjNCX00e1xRT-DjPjS1OeSHUJSntGvWARjv9IoBBURUtKMkRMQlZVQUsySVAyMFJMSVpFRkdFRS4u"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13;p2">
            <a:extLst>
              <a:ext uri="{FF2B5EF4-FFF2-40B4-BE49-F238E27FC236}">
                <a16:creationId xmlns:a16="http://schemas.microsoft.com/office/drawing/2014/main" id="{2DF0EB6E-0E4C-A34E-96EB-B4116CBE405C}"/>
              </a:ext>
            </a:extLst>
          </p:cNvPr>
          <p:cNvSpPr txBox="1"/>
          <p:nvPr/>
        </p:nvSpPr>
        <p:spPr>
          <a:xfrm>
            <a:off x="611740" y="280481"/>
            <a:ext cx="5606180" cy="105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4800" b="1" dirty="0">
                <a:solidFill>
                  <a:srgbClr val="003057"/>
                </a:solidFill>
                <a:latin typeface="Arial" panose="020B0604020202020204" pitchFamily="34" charset="0"/>
                <a:ea typeface="Playfair Display"/>
                <a:cs typeface="Arial" panose="020B0604020202020204" pitchFamily="34" charset="0"/>
                <a:sym typeface="Playfair Display"/>
              </a:rPr>
              <a:t>Pearson Edexcel</a:t>
            </a:r>
            <a:r>
              <a:rPr lang="en" sz="4800" dirty="0">
                <a:solidFill>
                  <a:srgbClr val="003057"/>
                </a:solidFill>
                <a:latin typeface="Arial" panose="020B0604020202020204" pitchFamily="34" charset="0"/>
                <a:ea typeface="Playfair Display"/>
                <a:cs typeface="Arial" panose="020B0604020202020204" pitchFamily="34" charset="0"/>
                <a:sym typeface="Playfair Display"/>
              </a:rPr>
              <a:t> </a:t>
            </a:r>
            <a:r>
              <a:rPr lang="en-GB" sz="4800" dirty="0">
                <a:solidFill>
                  <a:srgbClr val="003057"/>
                </a:solidFill>
                <a:latin typeface="Arial" panose="020B0604020202020204" pitchFamily="34" charset="0"/>
                <a:ea typeface="Playfair Display"/>
                <a:cs typeface="Arial" panose="020B0604020202020204" pitchFamily="34" charset="0"/>
                <a:sym typeface="Playfair Display"/>
              </a:rPr>
              <a:t>GCSE </a:t>
            </a:r>
            <a:r>
              <a:rPr lang="en" sz="4800" dirty="0">
                <a:solidFill>
                  <a:srgbClr val="003057"/>
                </a:solidFill>
                <a:latin typeface="Arial" panose="020B0604020202020204" pitchFamily="34" charset="0"/>
                <a:ea typeface="Playfair Display"/>
                <a:cs typeface="Arial" panose="020B0604020202020204" pitchFamily="34" charset="0"/>
                <a:sym typeface="Playfair Display"/>
              </a:rPr>
              <a:t>Business </a:t>
            </a:r>
            <a:endParaRPr sz="4800" dirty="0">
              <a:solidFill>
                <a:srgbClr val="003057"/>
              </a:solidFill>
              <a:latin typeface="Arial" panose="020B0604020202020204" pitchFamily="34" charset="0"/>
              <a:ea typeface="Playfair Display"/>
              <a:cs typeface="Arial" panose="020B0604020202020204" pitchFamily="34" charset="0"/>
              <a:sym typeface="Playfair Display"/>
            </a:endParaRPr>
          </a:p>
        </p:txBody>
      </p:sp>
    </p:spTree>
    <p:extLst>
      <p:ext uri="{BB962C8B-B14F-4D97-AF65-F5344CB8AC3E}">
        <p14:creationId xmlns:p14="http://schemas.microsoft.com/office/powerpoint/2010/main" val="936579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D97939-D449-E384-D208-331920B23432}"/>
              </a:ext>
            </a:extLst>
          </p:cNvPr>
          <p:cNvSpPr>
            <a:spLocks noGrp="1"/>
          </p:cNvSpPr>
          <p:nvPr>
            <p:ph type="title"/>
          </p:nvPr>
        </p:nvSpPr>
        <p:spPr/>
        <p:txBody>
          <a:bodyPr/>
          <a:lstStyle/>
          <a:p>
            <a:r>
              <a:rPr lang="en-GB" dirty="0"/>
              <a:t>Q3c – Explain one way a small business could reduce its variable costs. </a:t>
            </a:r>
          </a:p>
        </p:txBody>
      </p:sp>
      <p:sp>
        <p:nvSpPr>
          <p:cNvPr id="3" name="Text Placeholder 2">
            <a:extLst>
              <a:ext uri="{FF2B5EF4-FFF2-40B4-BE49-F238E27FC236}">
                <a16:creationId xmlns:a16="http://schemas.microsoft.com/office/drawing/2014/main" id="{BC503B47-E139-FD8A-89FB-144B2582380D}"/>
              </a:ext>
            </a:extLst>
          </p:cNvPr>
          <p:cNvSpPr>
            <a:spLocks noGrp="1"/>
          </p:cNvSpPr>
          <p:nvPr>
            <p:ph type="body" idx="1"/>
          </p:nvPr>
        </p:nvSpPr>
        <p:spPr/>
        <p:txBody>
          <a:bodyPr/>
          <a:lstStyle/>
          <a:p>
            <a:r>
              <a:rPr lang="en-GB" sz="2800" dirty="0"/>
              <a:t>One way is by decreasing its packaging costs. This will reduce total variable costs as a result total costs will decrease, which may potentially lead to increased profits.</a:t>
            </a:r>
          </a:p>
        </p:txBody>
      </p:sp>
    </p:spTree>
    <p:extLst>
      <p:ext uri="{BB962C8B-B14F-4D97-AF65-F5344CB8AC3E}">
        <p14:creationId xmlns:p14="http://schemas.microsoft.com/office/powerpoint/2010/main" val="19646902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D97939-D449-E384-D208-331920B23432}"/>
              </a:ext>
            </a:extLst>
          </p:cNvPr>
          <p:cNvSpPr>
            <a:spLocks noGrp="1"/>
          </p:cNvSpPr>
          <p:nvPr>
            <p:ph type="title"/>
          </p:nvPr>
        </p:nvSpPr>
        <p:spPr/>
        <p:txBody>
          <a:bodyPr/>
          <a:lstStyle/>
          <a:p>
            <a:r>
              <a:rPr lang="en-GB" dirty="0"/>
              <a:t>Q3c – Explain one way a small business could reduce its variable costs. </a:t>
            </a:r>
          </a:p>
        </p:txBody>
      </p:sp>
      <p:sp>
        <p:nvSpPr>
          <p:cNvPr id="3" name="Text Placeholder 2">
            <a:extLst>
              <a:ext uri="{FF2B5EF4-FFF2-40B4-BE49-F238E27FC236}">
                <a16:creationId xmlns:a16="http://schemas.microsoft.com/office/drawing/2014/main" id="{BC503B47-E139-FD8A-89FB-144B2582380D}"/>
              </a:ext>
            </a:extLst>
          </p:cNvPr>
          <p:cNvSpPr>
            <a:spLocks noGrp="1"/>
          </p:cNvSpPr>
          <p:nvPr>
            <p:ph type="body" idx="1"/>
          </p:nvPr>
        </p:nvSpPr>
        <p:spPr/>
        <p:txBody>
          <a:bodyPr/>
          <a:lstStyle/>
          <a:p>
            <a:r>
              <a:rPr lang="en-GB" sz="2800" dirty="0"/>
              <a:t>They could find a new, cheaper, supplier. This could reduce the amount spent on raw materials. As a result each product is cheaper to make.</a:t>
            </a:r>
          </a:p>
        </p:txBody>
      </p:sp>
    </p:spTree>
    <p:extLst>
      <p:ext uri="{BB962C8B-B14F-4D97-AF65-F5344CB8AC3E}">
        <p14:creationId xmlns:p14="http://schemas.microsoft.com/office/powerpoint/2010/main" val="16758143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D97939-D449-E384-D208-331920B23432}"/>
              </a:ext>
            </a:extLst>
          </p:cNvPr>
          <p:cNvSpPr>
            <a:spLocks noGrp="1"/>
          </p:cNvSpPr>
          <p:nvPr>
            <p:ph type="title"/>
          </p:nvPr>
        </p:nvSpPr>
        <p:spPr>
          <a:xfrm>
            <a:off x="218224" y="343825"/>
            <a:ext cx="8676855" cy="1379680"/>
          </a:xfrm>
        </p:spPr>
        <p:txBody>
          <a:bodyPr/>
          <a:lstStyle/>
          <a:p>
            <a:r>
              <a:rPr lang="en-GB" dirty="0"/>
              <a:t>Q3d – Explain one advantage to a small business of meeting all employment legislation.</a:t>
            </a:r>
          </a:p>
        </p:txBody>
      </p:sp>
      <p:sp>
        <p:nvSpPr>
          <p:cNvPr id="3" name="Text Placeholder 2">
            <a:extLst>
              <a:ext uri="{FF2B5EF4-FFF2-40B4-BE49-F238E27FC236}">
                <a16:creationId xmlns:a16="http://schemas.microsoft.com/office/drawing/2014/main" id="{BC503B47-E139-FD8A-89FB-144B2582380D}"/>
              </a:ext>
            </a:extLst>
          </p:cNvPr>
          <p:cNvSpPr>
            <a:spLocks noGrp="1"/>
          </p:cNvSpPr>
          <p:nvPr>
            <p:ph type="body" idx="1"/>
          </p:nvPr>
        </p:nvSpPr>
        <p:spPr>
          <a:xfrm>
            <a:off x="162807" y="1896720"/>
            <a:ext cx="8676854" cy="3918000"/>
          </a:xfrm>
        </p:spPr>
        <p:txBody>
          <a:bodyPr/>
          <a:lstStyle/>
          <a:p>
            <a:r>
              <a:rPr lang="en-GB" sz="2800" dirty="0"/>
              <a:t>One advantage is it will create better customer service for customers. As a result the business will gain a good brand image. This will lead to more potential customers being attracted, which could lead to more revenue and more profit.</a:t>
            </a:r>
          </a:p>
        </p:txBody>
      </p:sp>
    </p:spTree>
    <p:extLst>
      <p:ext uri="{BB962C8B-B14F-4D97-AF65-F5344CB8AC3E}">
        <p14:creationId xmlns:p14="http://schemas.microsoft.com/office/powerpoint/2010/main" val="13118999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D97939-D449-E384-D208-331920B23432}"/>
              </a:ext>
            </a:extLst>
          </p:cNvPr>
          <p:cNvSpPr>
            <a:spLocks noGrp="1"/>
          </p:cNvSpPr>
          <p:nvPr>
            <p:ph type="title"/>
          </p:nvPr>
        </p:nvSpPr>
        <p:spPr>
          <a:xfrm>
            <a:off x="218224" y="343825"/>
            <a:ext cx="8676855" cy="1379680"/>
          </a:xfrm>
        </p:spPr>
        <p:txBody>
          <a:bodyPr/>
          <a:lstStyle/>
          <a:p>
            <a:r>
              <a:rPr lang="en-GB" dirty="0"/>
              <a:t>Q3d – Explain one advantage to a small business of meeting all employment legislation.</a:t>
            </a:r>
          </a:p>
        </p:txBody>
      </p:sp>
      <p:sp>
        <p:nvSpPr>
          <p:cNvPr id="3" name="Text Placeholder 2">
            <a:extLst>
              <a:ext uri="{FF2B5EF4-FFF2-40B4-BE49-F238E27FC236}">
                <a16:creationId xmlns:a16="http://schemas.microsoft.com/office/drawing/2014/main" id="{BC503B47-E139-FD8A-89FB-144B2582380D}"/>
              </a:ext>
            </a:extLst>
          </p:cNvPr>
          <p:cNvSpPr>
            <a:spLocks noGrp="1"/>
          </p:cNvSpPr>
          <p:nvPr>
            <p:ph type="body" idx="1"/>
          </p:nvPr>
        </p:nvSpPr>
        <p:spPr>
          <a:xfrm>
            <a:off x="162807" y="1896720"/>
            <a:ext cx="8676854" cy="3918000"/>
          </a:xfrm>
        </p:spPr>
        <p:txBody>
          <a:bodyPr/>
          <a:lstStyle/>
          <a:p>
            <a:r>
              <a:rPr lang="en-GB" sz="2800" dirty="0"/>
              <a:t>One advantage is that employees feel comfortable as they can be reassured that they work in a safe working environment. Therefore, the small business will have high employee retention, which means that the business will not have to constantly spend money on recruiting new employees. </a:t>
            </a:r>
          </a:p>
        </p:txBody>
      </p:sp>
    </p:spTree>
    <p:extLst>
      <p:ext uri="{BB962C8B-B14F-4D97-AF65-F5344CB8AC3E}">
        <p14:creationId xmlns:p14="http://schemas.microsoft.com/office/powerpoint/2010/main" val="36518746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BE09CF-D09D-B32D-114D-88642781E987}"/>
              </a:ext>
            </a:extLst>
          </p:cNvPr>
          <p:cNvSpPr>
            <a:spLocks noGrp="1"/>
          </p:cNvSpPr>
          <p:nvPr>
            <p:ph type="title"/>
          </p:nvPr>
        </p:nvSpPr>
        <p:spPr/>
        <p:txBody>
          <a:bodyPr/>
          <a:lstStyle/>
          <a:p>
            <a:r>
              <a:rPr lang="en-GB" dirty="0"/>
              <a:t>Q3e – Discuss how possible conflicts between owners and employees could affect the profit of a small business</a:t>
            </a:r>
          </a:p>
        </p:txBody>
      </p:sp>
      <p:sp>
        <p:nvSpPr>
          <p:cNvPr id="3" name="Text Placeholder 2">
            <a:extLst>
              <a:ext uri="{FF2B5EF4-FFF2-40B4-BE49-F238E27FC236}">
                <a16:creationId xmlns:a16="http://schemas.microsoft.com/office/drawing/2014/main" id="{56DC8F65-5A3A-E634-319B-6AA9E97B051A}"/>
              </a:ext>
            </a:extLst>
          </p:cNvPr>
          <p:cNvSpPr>
            <a:spLocks noGrp="1"/>
          </p:cNvSpPr>
          <p:nvPr>
            <p:ph type="body" idx="1"/>
          </p:nvPr>
        </p:nvSpPr>
        <p:spPr>
          <a:xfrm>
            <a:off x="218225" y="2162727"/>
            <a:ext cx="8676854" cy="3918000"/>
          </a:xfrm>
        </p:spPr>
        <p:txBody>
          <a:bodyPr/>
          <a:lstStyle/>
          <a:p>
            <a:r>
              <a:rPr lang="en-GB" sz="2800" dirty="0"/>
              <a:t>A conflict may arise if the owners don’t treat their workers properly. This will lead to employees who don’t want to work for the owners, resulting in demotivated workers. Therefore they may put minimum effort in. This could cause the business to lose customers as they are more likely to have a poor experience, meaning they are less likely to come back. This could result in the business losing sales and revenue.</a:t>
            </a:r>
          </a:p>
        </p:txBody>
      </p:sp>
    </p:spTree>
    <p:extLst>
      <p:ext uri="{BB962C8B-B14F-4D97-AF65-F5344CB8AC3E}">
        <p14:creationId xmlns:p14="http://schemas.microsoft.com/office/powerpoint/2010/main" val="5536589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BE09CF-D09D-B32D-114D-88642781E987}"/>
              </a:ext>
            </a:extLst>
          </p:cNvPr>
          <p:cNvSpPr>
            <a:spLocks noGrp="1"/>
          </p:cNvSpPr>
          <p:nvPr>
            <p:ph type="title"/>
          </p:nvPr>
        </p:nvSpPr>
        <p:spPr/>
        <p:txBody>
          <a:bodyPr/>
          <a:lstStyle/>
          <a:p>
            <a:r>
              <a:rPr lang="en-GB" dirty="0"/>
              <a:t>Q3e – Discuss how possible conflicts between owners and employees could affect the profit of a small business</a:t>
            </a:r>
          </a:p>
        </p:txBody>
      </p:sp>
      <p:sp>
        <p:nvSpPr>
          <p:cNvPr id="3" name="Text Placeholder 2">
            <a:extLst>
              <a:ext uri="{FF2B5EF4-FFF2-40B4-BE49-F238E27FC236}">
                <a16:creationId xmlns:a16="http://schemas.microsoft.com/office/drawing/2014/main" id="{56DC8F65-5A3A-E634-319B-6AA9E97B051A}"/>
              </a:ext>
            </a:extLst>
          </p:cNvPr>
          <p:cNvSpPr>
            <a:spLocks noGrp="1"/>
          </p:cNvSpPr>
          <p:nvPr>
            <p:ph type="body" idx="1"/>
          </p:nvPr>
        </p:nvSpPr>
        <p:spPr>
          <a:xfrm>
            <a:off x="218225" y="2162727"/>
            <a:ext cx="8676854" cy="3918000"/>
          </a:xfrm>
        </p:spPr>
        <p:txBody>
          <a:bodyPr/>
          <a:lstStyle/>
          <a:p>
            <a:r>
              <a:rPr lang="en-GB" sz="2800" dirty="0"/>
              <a:t>The owners may want the business to be profitable and whilst employees may want a higher wage. This conflict could result in employees leaving, this is because they don’t feel appreciated if they don’t get the higher wage. As a result productivity within the business may drop, leading to lower quality, or less products, to be made. This could cause sales to drop, leading to less profit for the business.</a:t>
            </a:r>
          </a:p>
        </p:txBody>
      </p:sp>
    </p:spTree>
    <p:extLst>
      <p:ext uri="{BB962C8B-B14F-4D97-AF65-F5344CB8AC3E}">
        <p14:creationId xmlns:p14="http://schemas.microsoft.com/office/powerpoint/2010/main" val="20185162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452A27-E363-CF04-D139-547B0C7DF47A}"/>
              </a:ext>
            </a:extLst>
          </p:cNvPr>
          <p:cNvSpPr>
            <a:spLocks noGrp="1"/>
          </p:cNvSpPr>
          <p:nvPr>
            <p:ph type="title"/>
          </p:nvPr>
        </p:nvSpPr>
        <p:spPr/>
        <p:txBody>
          <a:bodyPr/>
          <a:lstStyle/>
          <a:p>
            <a:r>
              <a:rPr lang="en-GB" dirty="0"/>
              <a:t>Poor Business Knowledge</a:t>
            </a:r>
          </a:p>
        </p:txBody>
      </p:sp>
      <p:sp>
        <p:nvSpPr>
          <p:cNvPr id="3" name="Text Placeholder 2">
            <a:extLst>
              <a:ext uri="{FF2B5EF4-FFF2-40B4-BE49-F238E27FC236}">
                <a16:creationId xmlns:a16="http://schemas.microsoft.com/office/drawing/2014/main" id="{74F0AC8E-E06C-115E-47F7-4A8C62328762}"/>
              </a:ext>
            </a:extLst>
          </p:cNvPr>
          <p:cNvSpPr>
            <a:spLocks noGrp="1"/>
          </p:cNvSpPr>
          <p:nvPr>
            <p:ph type="body" idx="1"/>
          </p:nvPr>
        </p:nvSpPr>
        <p:spPr/>
        <p:txBody>
          <a:bodyPr/>
          <a:lstStyle/>
          <a:p>
            <a:r>
              <a:rPr lang="en-GB" sz="2800" dirty="0"/>
              <a:t>Topics poor answered:</a:t>
            </a:r>
          </a:p>
          <a:p>
            <a:pPr lvl="1"/>
            <a:r>
              <a:rPr lang="en-GB" sz="3200" dirty="0"/>
              <a:t>Adding value (1d)</a:t>
            </a:r>
          </a:p>
          <a:p>
            <a:pPr lvl="1"/>
            <a:r>
              <a:rPr lang="en-GB" sz="3200" dirty="0"/>
              <a:t>Overdrafts (2d)</a:t>
            </a:r>
          </a:p>
          <a:p>
            <a:pPr lvl="1"/>
            <a:r>
              <a:rPr lang="en-GB" sz="3200" dirty="0"/>
              <a:t>Unemployment (2e)</a:t>
            </a:r>
          </a:p>
          <a:p>
            <a:pPr lvl="1"/>
            <a:r>
              <a:rPr lang="en-GB" sz="3200" dirty="0"/>
              <a:t>Private Limited Companies (7c)</a:t>
            </a:r>
          </a:p>
        </p:txBody>
      </p:sp>
    </p:spTree>
    <p:extLst>
      <p:ext uri="{BB962C8B-B14F-4D97-AF65-F5344CB8AC3E}">
        <p14:creationId xmlns:p14="http://schemas.microsoft.com/office/powerpoint/2010/main" val="29577451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CDBA6C-FCF8-62D8-404C-CA494E8232A6}"/>
              </a:ext>
            </a:extLst>
          </p:cNvPr>
          <p:cNvSpPr>
            <a:spLocks noGrp="1"/>
          </p:cNvSpPr>
          <p:nvPr>
            <p:ph type="title"/>
          </p:nvPr>
        </p:nvSpPr>
        <p:spPr/>
        <p:txBody>
          <a:bodyPr/>
          <a:lstStyle/>
          <a:p>
            <a:r>
              <a:rPr lang="en-GB" dirty="0"/>
              <a:t>Q1d – Explain one way a small business could add value to a product</a:t>
            </a:r>
          </a:p>
        </p:txBody>
      </p:sp>
      <p:sp>
        <p:nvSpPr>
          <p:cNvPr id="3" name="Text Placeholder 2">
            <a:extLst>
              <a:ext uri="{FF2B5EF4-FFF2-40B4-BE49-F238E27FC236}">
                <a16:creationId xmlns:a16="http://schemas.microsoft.com/office/drawing/2014/main" id="{968D47D1-B89F-0C29-FF24-68510EB2A9B1}"/>
              </a:ext>
            </a:extLst>
          </p:cNvPr>
          <p:cNvSpPr>
            <a:spLocks noGrp="1"/>
          </p:cNvSpPr>
          <p:nvPr>
            <p:ph type="body" idx="1"/>
          </p:nvPr>
        </p:nvSpPr>
        <p:spPr/>
        <p:txBody>
          <a:bodyPr/>
          <a:lstStyle/>
          <a:p>
            <a:r>
              <a:rPr lang="en-GB" sz="2800" dirty="0"/>
              <a:t>One way is by making the product high quality. This means that the business can appeal to more customers. As a result the business will have an advantage over the competitors.</a:t>
            </a:r>
          </a:p>
        </p:txBody>
      </p:sp>
    </p:spTree>
    <p:extLst>
      <p:ext uri="{BB962C8B-B14F-4D97-AF65-F5344CB8AC3E}">
        <p14:creationId xmlns:p14="http://schemas.microsoft.com/office/powerpoint/2010/main" val="27522754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CDBA6C-FCF8-62D8-404C-CA494E8232A6}"/>
              </a:ext>
            </a:extLst>
          </p:cNvPr>
          <p:cNvSpPr>
            <a:spLocks noGrp="1"/>
          </p:cNvSpPr>
          <p:nvPr>
            <p:ph type="title"/>
          </p:nvPr>
        </p:nvSpPr>
        <p:spPr/>
        <p:txBody>
          <a:bodyPr/>
          <a:lstStyle/>
          <a:p>
            <a:r>
              <a:rPr lang="en-GB" dirty="0"/>
              <a:t>Q1d – Explain one way a small business could add value to a product</a:t>
            </a:r>
          </a:p>
        </p:txBody>
      </p:sp>
      <p:sp>
        <p:nvSpPr>
          <p:cNvPr id="3" name="Text Placeholder 2">
            <a:extLst>
              <a:ext uri="{FF2B5EF4-FFF2-40B4-BE49-F238E27FC236}">
                <a16:creationId xmlns:a16="http://schemas.microsoft.com/office/drawing/2014/main" id="{968D47D1-B89F-0C29-FF24-68510EB2A9B1}"/>
              </a:ext>
            </a:extLst>
          </p:cNvPr>
          <p:cNvSpPr>
            <a:spLocks noGrp="1"/>
          </p:cNvSpPr>
          <p:nvPr>
            <p:ph type="body" idx="1"/>
          </p:nvPr>
        </p:nvSpPr>
        <p:spPr/>
        <p:txBody>
          <a:bodyPr/>
          <a:lstStyle/>
          <a:p>
            <a:r>
              <a:rPr lang="en-GB" sz="2800" dirty="0"/>
              <a:t>One way is by having a USP. There the product will stand out from competitors due to having different features that consumers have not seen before. As a result this allows them to charge a higher price for their product.</a:t>
            </a:r>
          </a:p>
        </p:txBody>
      </p:sp>
    </p:spTree>
    <p:extLst>
      <p:ext uri="{BB962C8B-B14F-4D97-AF65-F5344CB8AC3E}">
        <p14:creationId xmlns:p14="http://schemas.microsoft.com/office/powerpoint/2010/main" val="42184219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0E1233-CC5C-FEBC-AEA7-4D9849D5CE3B}"/>
              </a:ext>
            </a:extLst>
          </p:cNvPr>
          <p:cNvSpPr>
            <a:spLocks noGrp="1"/>
          </p:cNvSpPr>
          <p:nvPr>
            <p:ph type="title"/>
          </p:nvPr>
        </p:nvSpPr>
        <p:spPr/>
        <p:txBody>
          <a:bodyPr/>
          <a:lstStyle/>
          <a:p>
            <a:r>
              <a:rPr lang="en-GB" dirty="0"/>
              <a:t>2d – Explain one disadvantage to a small business of using an overdraft as a source of business finance.</a:t>
            </a:r>
          </a:p>
        </p:txBody>
      </p:sp>
      <p:sp>
        <p:nvSpPr>
          <p:cNvPr id="3" name="Text Placeholder 2">
            <a:extLst>
              <a:ext uri="{FF2B5EF4-FFF2-40B4-BE49-F238E27FC236}">
                <a16:creationId xmlns:a16="http://schemas.microsoft.com/office/drawing/2014/main" id="{71204BEC-BA63-69F9-374C-524226AAF9C3}"/>
              </a:ext>
            </a:extLst>
          </p:cNvPr>
          <p:cNvSpPr>
            <a:spLocks noGrp="1"/>
          </p:cNvSpPr>
          <p:nvPr>
            <p:ph type="body" idx="1"/>
          </p:nvPr>
        </p:nvSpPr>
        <p:spPr>
          <a:xfrm>
            <a:off x="273644" y="1913346"/>
            <a:ext cx="8676854" cy="3918000"/>
          </a:xfrm>
        </p:spPr>
        <p:txBody>
          <a:bodyPr/>
          <a:lstStyle/>
          <a:p>
            <a:r>
              <a:rPr lang="en-GB" sz="2800" dirty="0"/>
              <a:t>One disadvantage is that the business will get into debt. Therefore it is hard for the business to pay it back. As a result the business struggles to survive.</a:t>
            </a:r>
          </a:p>
        </p:txBody>
      </p:sp>
    </p:spTree>
    <p:extLst>
      <p:ext uri="{BB962C8B-B14F-4D97-AF65-F5344CB8AC3E}">
        <p14:creationId xmlns:p14="http://schemas.microsoft.com/office/powerpoint/2010/main" val="5897285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type="body" idx="4294967295"/>
          </p:nvPr>
        </p:nvSpPr>
        <p:spPr>
          <a:xfrm>
            <a:off x="331788" y="1292582"/>
            <a:ext cx="8229600" cy="5059041"/>
          </a:xfrm>
        </p:spPr>
        <p:txBody>
          <a:bodyPr/>
          <a:lstStyle/>
          <a:p>
            <a:pPr marL="0" indent="0">
              <a:spcBef>
                <a:spcPts val="600"/>
              </a:spcBef>
              <a:spcAft>
                <a:spcPts val="600"/>
              </a:spcAft>
              <a:buNone/>
            </a:pPr>
            <a:r>
              <a:rPr lang="en-GB" sz="1800" dirty="0">
                <a:latin typeface="Arial" panose="020B0604020202020204" pitchFamily="34" charset="0"/>
                <a:ea typeface="Open Sans" panose="020B0606030504020204" pitchFamily="34" charset="0"/>
                <a:cs typeface="Arial" panose="020B0604020202020204" pitchFamily="34" charset="0"/>
              </a:rPr>
              <a:t>16:00 – 16:05	Introductions</a:t>
            </a:r>
          </a:p>
          <a:p>
            <a:pPr marL="0" indent="0">
              <a:spcBef>
                <a:spcPts val="600"/>
              </a:spcBef>
              <a:spcAft>
                <a:spcPts val="600"/>
              </a:spcAft>
              <a:buNone/>
            </a:pPr>
            <a:r>
              <a:rPr lang="en-GB" sz="1800" dirty="0">
                <a:latin typeface="Arial" panose="020B0604020202020204" pitchFamily="34" charset="0"/>
                <a:ea typeface="Open Sans" panose="020B0606030504020204" pitchFamily="34" charset="0"/>
                <a:cs typeface="Arial" panose="020B0604020202020204" pitchFamily="34" charset="0"/>
              </a:rPr>
              <a:t>16:05 – 16:10	Introduction to common flaws/mistakes</a:t>
            </a:r>
          </a:p>
          <a:p>
            <a:pPr marL="0" indent="0">
              <a:spcBef>
                <a:spcPts val="600"/>
              </a:spcBef>
              <a:spcAft>
                <a:spcPts val="600"/>
              </a:spcAft>
              <a:buNone/>
            </a:pPr>
            <a:r>
              <a:rPr lang="en-GB" sz="1800" dirty="0">
                <a:latin typeface="Arial" panose="020B0604020202020204" pitchFamily="34" charset="0"/>
                <a:ea typeface="Open Sans" panose="020B0606030504020204" pitchFamily="34" charset="0"/>
                <a:cs typeface="Arial" panose="020B0604020202020204" pitchFamily="34" charset="0"/>
              </a:rPr>
              <a:t>16:10 – 16:20	Not answering the question set</a:t>
            </a:r>
          </a:p>
          <a:p>
            <a:pPr marL="0" indent="0">
              <a:spcBef>
                <a:spcPts val="600"/>
              </a:spcBef>
              <a:spcAft>
                <a:spcPts val="600"/>
              </a:spcAft>
              <a:buNone/>
            </a:pPr>
            <a:r>
              <a:rPr lang="en-GB" sz="1800" dirty="0">
                <a:latin typeface="Arial" panose="020B0604020202020204" pitchFamily="34" charset="0"/>
                <a:ea typeface="Open Sans" panose="020B0606030504020204" pitchFamily="34" charset="0"/>
                <a:cs typeface="Arial" panose="020B0604020202020204" pitchFamily="34" charset="0"/>
              </a:rPr>
              <a:t>16:20 – 16:35	Poor business knowledge</a:t>
            </a:r>
          </a:p>
          <a:p>
            <a:pPr marL="0" indent="0">
              <a:spcBef>
                <a:spcPts val="600"/>
              </a:spcBef>
              <a:spcAft>
                <a:spcPts val="600"/>
              </a:spcAft>
              <a:buNone/>
            </a:pPr>
            <a:r>
              <a:rPr lang="en-GB" sz="1800" dirty="0">
                <a:latin typeface="Arial" panose="020B0604020202020204" pitchFamily="34" charset="0"/>
                <a:ea typeface="Open Sans" panose="020B0606030504020204" pitchFamily="34" charset="0"/>
                <a:cs typeface="Arial" panose="020B0604020202020204" pitchFamily="34" charset="0"/>
              </a:rPr>
              <a:t>16:35 – 16:55	Technique and use of context</a:t>
            </a:r>
          </a:p>
          <a:p>
            <a:pPr marL="0" indent="0">
              <a:spcBef>
                <a:spcPts val="600"/>
              </a:spcBef>
              <a:spcAft>
                <a:spcPts val="600"/>
              </a:spcAft>
              <a:buNone/>
            </a:pPr>
            <a:r>
              <a:rPr lang="en-GB" sz="1800" dirty="0">
                <a:latin typeface="Arial" panose="020B0604020202020204" pitchFamily="34" charset="0"/>
                <a:ea typeface="Open Sans" panose="020B0606030504020204" pitchFamily="34" charset="0"/>
                <a:cs typeface="Arial" panose="020B0604020202020204" pitchFamily="34" charset="0"/>
              </a:rPr>
              <a:t>16:55 – 17:00	Questions and future webinars	</a:t>
            </a:r>
          </a:p>
          <a:p>
            <a:pPr marL="0" indent="0">
              <a:spcBef>
                <a:spcPts val="600"/>
              </a:spcBef>
              <a:spcAft>
                <a:spcPts val="600"/>
              </a:spcAft>
              <a:buNone/>
            </a:pPr>
            <a:endParaRPr lang="en-GB" sz="1800" dirty="0">
              <a:latin typeface="Arial" panose="020B0604020202020204" pitchFamily="34" charset="0"/>
              <a:ea typeface="Open Sans" panose="020B0606030504020204" pitchFamily="34" charset="0"/>
              <a:cs typeface="Arial" panose="020B0604020202020204" pitchFamily="34" charset="0"/>
            </a:endParaRPr>
          </a:p>
        </p:txBody>
      </p:sp>
      <p:sp>
        <p:nvSpPr>
          <p:cNvPr id="8" name="Title 2"/>
          <p:cNvSpPr>
            <a:spLocks noGrp="1"/>
          </p:cNvSpPr>
          <p:nvPr>
            <p:ph type="title"/>
          </p:nvPr>
        </p:nvSpPr>
        <p:spPr>
          <a:xfrm>
            <a:off x="331787" y="543358"/>
            <a:ext cx="8485641" cy="553998"/>
          </a:xfrm>
        </p:spPr>
        <p:txBody>
          <a:bodyPr/>
          <a:lstStyle/>
          <a:p>
            <a:r>
              <a:rPr lang="en-GB" altLang="en-US" dirty="0">
                <a:ea typeface="MS PGothic" pitchFamily="34" charset="-128"/>
                <a:cs typeface="Myriad Pro"/>
              </a:rPr>
              <a:t>Agenda and Advanced notices</a:t>
            </a:r>
            <a:endParaRPr lang="en-US" dirty="0"/>
          </a:p>
        </p:txBody>
      </p:sp>
      <p:sp>
        <p:nvSpPr>
          <p:cNvPr id="25604" name="Slide Number Placeholder 4"/>
          <p:cNvSpPr>
            <a:spLocks noGrp="1"/>
          </p:cNvSpPr>
          <p:nvPr>
            <p:ph type="sldNum" sz="quarter" idx="4294967295"/>
          </p:nvPr>
        </p:nvSpPr>
        <p:spPr bwMode="auto">
          <a:xfrm>
            <a:off x="0" y="6546850"/>
            <a:ext cx="331788" cy="1793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MS PGothic" pitchFamily="34" charset="-128"/>
              </a:defRPr>
            </a:lvl1pPr>
            <a:lvl2pPr marL="742950" indent="-285750">
              <a:defRPr sz="2400">
                <a:solidFill>
                  <a:schemeClr val="tx1"/>
                </a:solidFill>
                <a:latin typeface="Arial" pitchFamily="34" charset="0"/>
                <a:ea typeface="MS PGothic" pitchFamily="34" charset="-128"/>
              </a:defRPr>
            </a:lvl2pPr>
            <a:lvl3pPr marL="1143000" indent="-228600">
              <a:defRPr sz="2400">
                <a:solidFill>
                  <a:schemeClr val="tx1"/>
                </a:solidFill>
                <a:latin typeface="Arial" pitchFamily="34" charset="0"/>
                <a:ea typeface="MS PGothic" pitchFamily="34" charset="-128"/>
              </a:defRPr>
            </a:lvl3pPr>
            <a:lvl4pPr marL="1600200" indent="-228600">
              <a:defRPr sz="2400">
                <a:solidFill>
                  <a:schemeClr val="tx1"/>
                </a:solidFill>
                <a:latin typeface="Arial" pitchFamily="34" charset="0"/>
                <a:ea typeface="MS PGothic" pitchFamily="34" charset="-128"/>
              </a:defRPr>
            </a:lvl4pPr>
            <a:lvl5pPr marL="2057400" indent="-228600">
              <a:defRPr sz="2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MS PGothic" pitchFamily="34" charset="-128"/>
              </a:defRPr>
            </a:lvl9pPr>
          </a:lstStyle>
          <a:p>
            <a:r>
              <a:rPr lang="en-GB" altLang="en-US" sz="900" dirty="0">
                <a:solidFill>
                  <a:srgbClr val="FFFFFF"/>
                </a:solidFill>
                <a:latin typeface="Verdana" pitchFamily="34" charset="0"/>
                <a:cs typeface="Arial" pitchFamily="34" charset="0"/>
              </a:rPr>
              <a:t> </a:t>
            </a:r>
          </a:p>
        </p:txBody>
      </p:sp>
    </p:spTree>
    <p:custDataLst>
      <p:tags r:id="rId1"/>
    </p:custDataLst>
    <p:extLst>
      <p:ext uri="{BB962C8B-B14F-4D97-AF65-F5344CB8AC3E}">
        <p14:creationId xmlns:p14="http://schemas.microsoft.com/office/powerpoint/2010/main" val="14497651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0E1233-CC5C-FEBC-AEA7-4D9849D5CE3B}"/>
              </a:ext>
            </a:extLst>
          </p:cNvPr>
          <p:cNvSpPr>
            <a:spLocks noGrp="1"/>
          </p:cNvSpPr>
          <p:nvPr>
            <p:ph type="title"/>
          </p:nvPr>
        </p:nvSpPr>
        <p:spPr/>
        <p:txBody>
          <a:bodyPr/>
          <a:lstStyle/>
          <a:p>
            <a:r>
              <a:rPr lang="en-GB" dirty="0"/>
              <a:t>2d – Explain one disadvantage to a small business of using an overdraft as a source of business finance.</a:t>
            </a:r>
          </a:p>
        </p:txBody>
      </p:sp>
      <p:sp>
        <p:nvSpPr>
          <p:cNvPr id="3" name="Text Placeholder 2">
            <a:extLst>
              <a:ext uri="{FF2B5EF4-FFF2-40B4-BE49-F238E27FC236}">
                <a16:creationId xmlns:a16="http://schemas.microsoft.com/office/drawing/2014/main" id="{71204BEC-BA63-69F9-374C-524226AAF9C3}"/>
              </a:ext>
            </a:extLst>
          </p:cNvPr>
          <p:cNvSpPr>
            <a:spLocks noGrp="1"/>
          </p:cNvSpPr>
          <p:nvPr>
            <p:ph type="body" idx="1"/>
          </p:nvPr>
        </p:nvSpPr>
        <p:spPr>
          <a:xfrm>
            <a:off x="273644" y="1913346"/>
            <a:ext cx="8676854" cy="3918000"/>
          </a:xfrm>
        </p:spPr>
        <p:txBody>
          <a:bodyPr/>
          <a:lstStyle/>
          <a:p>
            <a:r>
              <a:rPr lang="en-GB" sz="2800" dirty="0"/>
              <a:t>One disadvantage is that they carry higher interest rates than regular bank loans. This means that the business’ costs will be increased. As a result, this may negatively affect the business’ cash flow.</a:t>
            </a:r>
          </a:p>
        </p:txBody>
      </p:sp>
    </p:spTree>
    <p:extLst>
      <p:ext uri="{BB962C8B-B14F-4D97-AF65-F5344CB8AC3E}">
        <p14:creationId xmlns:p14="http://schemas.microsoft.com/office/powerpoint/2010/main" val="5394440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658C2A-330B-C469-3FAD-A138069EF0CB}"/>
              </a:ext>
            </a:extLst>
          </p:cNvPr>
          <p:cNvSpPr>
            <a:spLocks noGrp="1"/>
          </p:cNvSpPr>
          <p:nvPr>
            <p:ph type="title"/>
          </p:nvPr>
        </p:nvSpPr>
        <p:spPr/>
        <p:txBody>
          <a:bodyPr/>
          <a:lstStyle/>
          <a:p>
            <a:r>
              <a:rPr lang="en-GB" dirty="0"/>
              <a:t>2e – Explain one impact on a small business of an increase in unemployment</a:t>
            </a:r>
          </a:p>
        </p:txBody>
      </p:sp>
      <p:sp>
        <p:nvSpPr>
          <p:cNvPr id="3" name="Text Placeholder 2">
            <a:extLst>
              <a:ext uri="{FF2B5EF4-FFF2-40B4-BE49-F238E27FC236}">
                <a16:creationId xmlns:a16="http://schemas.microsoft.com/office/drawing/2014/main" id="{F80FFE07-36A4-884B-E024-EDC8CB28C47F}"/>
              </a:ext>
            </a:extLst>
          </p:cNvPr>
          <p:cNvSpPr>
            <a:spLocks noGrp="1"/>
          </p:cNvSpPr>
          <p:nvPr>
            <p:ph type="body" idx="1"/>
          </p:nvPr>
        </p:nvSpPr>
        <p:spPr/>
        <p:txBody>
          <a:bodyPr/>
          <a:lstStyle/>
          <a:p>
            <a:r>
              <a:rPr lang="en-GB" sz="2800" dirty="0"/>
              <a:t>One impact is that production rates will drop as the business has less employees. This means the business will make fewer products. Therefore customers may have longer waiting times.</a:t>
            </a:r>
          </a:p>
        </p:txBody>
      </p:sp>
    </p:spTree>
    <p:extLst>
      <p:ext uri="{BB962C8B-B14F-4D97-AF65-F5344CB8AC3E}">
        <p14:creationId xmlns:p14="http://schemas.microsoft.com/office/powerpoint/2010/main" val="36609097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658C2A-330B-C469-3FAD-A138069EF0CB}"/>
              </a:ext>
            </a:extLst>
          </p:cNvPr>
          <p:cNvSpPr>
            <a:spLocks noGrp="1"/>
          </p:cNvSpPr>
          <p:nvPr>
            <p:ph type="title"/>
          </p:nvPr>
        </p:nvSpPr>
        <p:spPr/>
        <p:txBody>
          <a:bodyPr/>
          <a:lstStyle/>
          <a:p>
            <a:r>
              <a:rPr lang="en-GB" dirty="0"/>
              <a:t>2e – Explain one impact on a small business of an increase in unemployment</a:t>
            </a:r>
          </a:p>
        </p:txBody>
      </p:sp>
      <p:sp>
        <p:nvSpPr>
          <p:cNvPr id="3" name="Text Placeholder 2">
            <a:extLst>
              <a:ext uri="{FF2B5EF4-FFF2-40B4-BE49-F238E27FC236}">
                <a16:creationId xmlns:a16="http://schemas.microsoft.com/office/drawing/2014/main" id="{F80FFE07-36A4-884B-E024-EDC8CB28C47F}"/>
              </a:ext>
            </a:extLst>
          </p:cNvPr>
          <p:cNvSpPr>
            <a:spLocks noGrp="1"/>
          </p:cNvSpPr>
          <p:nvPr>
            <p:ph type="body" idx="1"/>
          </p:nvPr>
        </p:nvSpPr>
        <p:spPr/>
        <p:txBody>
          <a:bodyPr/>
          <a:lstStyle/>
          <a:p>
            <a:r>
              <a:rPr lang="en-GB" sz="2800" dirty="0"/>
              <a:t>One impact could be a drop in sales. This is because customers are likely to have a drop in disposable income. This means that the business may experience a drop in profits.</a:t>
            </a:r>
          </a:p>
        </p:txBody>
      </p:sp>
    </p:spTree>
    <p:extLst>
      <p:ext uri="{BB962C8B-B14F-4D97-AF65-F5344CB8AC3E}">
        <p14:creationId xmlns:p14="http://schemas.microsoft.com/office/powerpoint/2010/main" val="3185393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DB2C86-13B0-5858-6F2A-532A937DB201}"/>
              </a:ext>
            </a:extLst>
          </p:cNvPr>
          <p:cNvSpPr>
            <a:spLocks noGrp="1"/>
          </p:cNvSpPr>
          <p:nvPr>
            <p:ph type="title"/>
          </p:nvPr>
        </p:nvSpPr>
        <p:spPr/>
        <p:txBody>
          <a:bodyPr/>
          <a:lstStyle/>
          <a:p>
            <a:r>
              <a:rPr lang="en-GB" dirty="0"/>
              <a:t>7c – Outline one impact on the owners of Digital Allies from being a private limited company.</a:t>
            </a:r>
          </a:p>
        </p:txBody>
      </p:sp>
      <p:sp>
        <p:nvSpPr>
          <p:cNvPr id="3" name="Text Placeholder 2">
            <a:extLst>
              <a:ext uri="{FF2B5EF4-FFF2-40B4-BE49-F238E27FC236}">
                <a16:creationId xmlns:a16="http://schemas.microsoft.com/office/drawing/2014/main" id="{28D8DA08-D797-D70D-77BD-1098A4990BB3}"/>
              </a:ext>
            </a:extLst>
          </p:cNvPr>
          <p:cNvSpPr>
            <a:spLocks noGrp="1"/>
          </p:cNvSpPr>
          <p:nvPr>
            <p:ph type="body" idx="1"/>
          </p:nvPr>
        </p:nvSpPr>
        <p:spPr>
          <a:xfrm>
            <a:off x="218224" y="1935513"/>
            <a:ext cx="8676854" cy="3918000"/>
          </a:xfrm>
        </p:spPr>
        <p:txBody>
          <a:bodyPr/>
          <a:lstStyle/>
          <a:p>
            <a:r>
              <a:rPr lang="en-GB" sz="2800" dirty="0"/>
              <a:t>They would get all the profits and not have to share it with another owner.</a:t>
            </a:r>
          </a:p>
          <a:p>
            <a:endParaRPr lang="en-GB" sz="2800" dirty="0"/>
          </a:p>
          <a:p>
            <a:endParaRPr lang="en-GB" sz="2800" dirty="0"/>
          </a:p>
          <a:p>
            <a:r>
              <a:rPr lang="en-GB" sz="2800" dirty="0"/>
              <a:t>One impact is that they have limited liability. This means that the owners of the technology help business are not personally liable for any major losses.</a:t>
            </a:r>
          </a:p>
        </p:txBody>
      </p:sp>
    </p:spTree>
    <p:extLst>
      <p:ext uri="{BB962C8B-B14F-4D97-AF65-F5344CB8AC3E}">
        <p14:creationId xmlns:p14="http://schemas.microsoft.com/office/powerpoint/2010/main" val="32888097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F1A5D6-53A9-DFA7-54E6-23786DD21CAA}"/>
              </a:ext>
            </a:extLst>
          </p:cNvPr>
          <p:cNvSpPr>
            <a:spLocks noGrp="1"/>
          </p:cNvSpPr>
          <p:nvPr>
            <p:ph type="title"/>
          </p:nvPr>
        </p:nvSpPr>
        <p:spPr/>
        <p:txBody>
          <a:bodyPr/>
          <a:lstStyle/>
          <a:p>
            <a:r>
              <a:rPr lang="en-GB" dirty="0"/>
              <a:t>Poor Structure and Use of Context – 9 Mark Justify Questions</a:t>
            </a:r>
          </a:p>
        </p:txBody>
      </p:sp>
      <p:sp>
        <p:nvSpPr>
          <p:cNvPr id="3" name="Text Placeholder 2">
            <a:extLst>
              <a:ext uri="{FF2B5EF4-FFF2-40B4-BE49-F238E27FC236}">
                <a16:creationId xmlns:a16="http://schemas.microsoft.com/office/drawing/2014/main" id="{F8A57D5B-C3D9-270F-78AB-AFB01B35A235}"/>
              </a:ext>
            </a:extLst>
          </p:cNvPr>
          <p:cNvSpPr>
            <a:spLocks noGrp="1"/>
          </p:cNvSpPr>
          <p:nvPr>
            <p:ph type="body" idx="1"/>
          </p:nvPr>
        </p:nvSpPr>
        <p:spPr>
          <a:xfrm>
            <a:off x="248027" y="1835760"/>
            <a:ext cx="8676854" cy="3918000"/>
          </a:xfrm>
        </p:spPr>
        <p:txBody>
          <a:bodyPr/>
          <a:lstStyle/>
          <a:p>
            <a:r>
              <a:rPr lang="en-GB" sz="2800" dirty="0"/>
              <a:t>More than one way to answer this question type, but the most straight forward is to:</a:t>
            </a:r>
          </a:p>
          <a:p>
            <a:endParaRPr lang="en-GB" dirty="0"/>
          </a:p>
          <a:p>
            <a:pPr lvl="1"/>
            <a:r>
              <a:rPr lang="en-GB" dirty="0"/>
              <a:t>Pick an option.</a:t>
            </a:r>
          </a:p>
          <a:p>
            <a:pPr lvl="1"/>
            <a:r>
              <a:rPr lang="en-GB" dirty="0"/>
              <a:t>Look at pro and con of that option, each should have three linked strands of development and context.</a:t>
            </a:r>
          </a:p>
          <a:p>
            <a:pPr lvl="1"/>
            <a:r>
              <a:rPr lang="en-GB" dirty="0"/>
              <a:t>Give a conclusion that adds extra evaluation and contains context.</a:t>
            </a:r>
          </a:p>
          <a:p>
            <a:pPr lvl="2"/>
            <a:r>
              <a:rPr lang="en-GB" dirty="0"/>
              <a:t>What does it depend on? What’s the key factor?</a:t>
            </a:r>
          </a:p>
        </p:txBody>
      </p:sp>
    </p:spTree>
    <p:extLst>
      <p:ext uri="{BB962C8B-B14F-4D97-AF65-F5344CB8AC3E}">
        <p14:creationId xmlns:p14="http://schemas.microsoft.com/office/powerpoint/2010/main" val="11067539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FBD4B-CF2C-B166-50FC-A0F932E4F7B6}"/>
              </a:ext>
            </a:extLst>
          </p:cNvPr>
          <p:cNvSpPr>
            <a:spLocks noGrp="1"/>
          </p:cNvSpPr>
          <p:nvPr>
            <p:ph type="title"/>
          </p:nvPr>
        </p:nvSpPr>
        <p:spPr/>
        <p:txBody>
          <a:bodyPr/>
          <a:lstStyle/>
          <a:p>
            <a:r>
              <a:rPr lang="en-GB" dirty="0"/>
              <a:t>7d</a:t>
            </a:r>
          </a:p>
        </p:txBody>
      </p:sp>
      <p:pic>
        <p:nvPicPr>
          <p:cNvPr id="5" name="Picture 4">
            <a:extLst>
              <a:ext uri="{FF2B5EF4-FFF2-40B4-BE49-F238E27FC236}">
                <a16:creationId xmlns:a16="http://schemas.microsoft.com/office/drawing/2014/main" id="{71BE80FA-1EF2-A3BA-940B-0847CEE32E47}"/>
              </a:ext>
            </a:extLst>
          </p:cNvPr>
          <p:cNvPicPr>
            <a:picLocks noChangeAspect="1"/>
          </p:cNvPicPr>
          <p:nvPr/>
        </p:nvPicPr>
        <p:blipFill>
          <a:blip r:embed="rId2"/>
          <a:stretch>
            <a:fillRect/>
          </a:stretch>
        </p:blipFill>
        <p:spPr>
          <a:xfrm>
            <a:off x="55418" y="1719081"/>
            <a:ext cx="9144000" cy="2477729"/>
          </a:xfrm>
          <a:prstGeom prst="rect">
            <a:avLst/>
          </a:prstGeom>
        </p:spPr>
      </p:pic>
    </p:spTree>
    <p:extLst>
      <p:ext uri="{BB962C8B-B14F-4D97-AF65-F5344CB8AC3E}">
        <p14:creationId xmlns:p14="http://schemas.microsoft.com/office/powerpoint/2010/main" val="6044592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0DC077D-156D-0186-72AC-C4A68D4B204E}"/>
              </a:ext>
            </a:extLst>
          </p:cNvPr>
          <p:cNvSpPr>
            <a:spLocks noGrp="1"/>
          </p:cNvSpPr>
          <p:nvPr>
            <p:ph type="body" idx="1"/>
          </p:nvPr>
        </p:nvSpPr>
        <p:spPr>
          <a:xfrm>
            <a:off x="218225" y="498764"/>
            <a:ext cx="8676854" cy="4889236"/>
          </a:xfrm>
        </p:spPr>
        <p:txBody>
          <a:bodyPr/>
          <a:lstStyle/>
          <a:p>
            <a:r>
              <a:rPr lang="en-GB" dirty="0"/>
              <a:t>By choosing option 2, Digital Allies can target the appropriate customers for the local university. This is because social media is used a lot by young people, like students. This will make it more successful as a campaign as the students are more exposed to the local university, which could lead to more students potentially signing up for courses there, therefore giving the technology help firm a better reputation.</a:t>
            </a:r>
          </a:p>
          <a:p>
            <a:r>
              <a:rPr lang="en-GB" dirty="0"/>
              <a:t>By choosing option 1, Digital Allies will now help to increase the recognition of the university. This is because a new web site design attracts potential students and the families of potential students. This could lead to more students signing up for the university.</a:t>
            </a:r>
          </a:p>
          <a:p>
            <a:r>
              <a:rPr lang="en-GB" dirty="0"/>
              <a:t>Overall Digital Allies should choose option 1 because more people are on social media and are likely to be intrigued by it.</a:t>
            </a:r>
          </a:p>
        </p:txBody>
      </p:sp>
    </p:spTree>
    <p:extLst>
      <p:ext uri="{BB962C8B-B14F-4D97-AF65-F5344CB8AC3E}">
        <p14:creationId xmlns:p14="http://schemas.microsoft.com/office/powerpoint/2010/main" val="34383085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0DC077D-156D-0186-72AC-C4A68D4B204E}"/>
              </a:ext>
            </a:extLst>
          </p:cNvPr>
          <p:cNvSpPr>
            <a:spLocks noGrp="1"/>
          </p:cNvSpPr>
          <p:nvPr>
            <p:ph type="body" idx="1"/>
          </p:nvPr>
        </p:nvSpPr>
        <p:spPr>
          <a:xfrm>
            <a:off x="233573" y="171796"/>
            <a:ext cx="8676854" cy="4889236"/>
          </a:xfrm>
        </p:spPr>
        <p:txBody>
          <a:bodyPr/>
          <a:lstStyle/>
          <a:p>
            <a:r>
              <a:rPr lang="en-GB" dirty="0"/>
              <a:t>DA should use option 2 as social media allows the tech support form to segment the market to particularly aim their campaign at students and those looking to apply to uni. This will help to attract this young target market whilst also increase brand awareness for the higher education establishment. This is because DA have recognised that social media has a huge impact on this university aged demographic, but at little cost to the tech firm. </a:t>
            </a:r>
          </a:p>
          <a:p>
            <a:r>
              <a:rPr lang="en-GB" dirty="0"/>
              <a:t>However, these social media adverts may be simply ignored. Students will constantly receive social media updates and alerts advertising all sorts of products. If it’s not something that the </a:t>
            </a:r>
            <a:r>
              <a:rPr lang="en-GB" dirty="0" err="1"/>
              <a:t>studenrs</a:t>
            </a:r>
            <a:r>
              <a:rPr lang="en-GB" dirty="0"/>
              <a:t> are interested in they may simply delete and ignore it. This means that DA will create a campaign for the university but the university get no extra sign-ups from new students, meaning they have wasted their money and may not use DA again.</a:t>
            </a:r>
          </a:p>
          <a:p>
            <a:r>
              <a:rPr lang="en-GB" dirty="0"/>
              <a:t>Whether this is the best option for DA to use will depend on how exciting the social media campaign is. To be successful it is key that they grab the attention of the students immediately or it will simply be overlooked. If they can then this will be best as the costs to the tech firm will be minimal but they can charge the university a large amount.</a:t>
            </a:r>
          </a:p>
        </p:txBody>
      </p:sp>
    </p:spTree>
    <p:extLst>
      <p:ext uri="{BB962C8B-B14F-4D97-AF65-F5344CB8AC3E}">
        <p14:creationId xmlns:p14="http://schemas.microsoft.com/office/powerpoint/2010/main" val="3897719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67DAE-44AF-3114-4956-F3112AD7FBA7}"/>
              </a:ext>
            </a:extLst>
          </p:cNvPr>
          <p:cNvSpPr>
            <a:spLocks noGrp="1"/>
          </p:cNvSpPr>
          <p:nvPr>
            <p:ph type="title"/>
          </p:nvPr>
        </p:nvSpPr>
        <p:spPr/>
        <p:txBody>
          <a:bodyPr/>
          <a:lstStyle/>
          <a:p>
            <a:r>
              <a:rPr lang="en-GB" dirty="0"/>
              <a:t>Survey</a:t>
            </a:r>
          </a:p>
        </p:txBody>
      </p:sp>
      <p:sp>
        <p:nvSpPr>
          <p:cNvPr id="3" name="Text Placeholder 2">
            <a:extLst>
              <a:ext uri="{FF2B5EF4-FFF2-40B4-BE49-F238E27FC236}">
                <a16:creationId xmlns:a16="http://schemas.microsoft.com/office/drawing/2014/main" id="{1F914BF6-E6BB-03D0-27EE-CB4EDE128853}"/>
              </a:ext>
            </a:extLst>
          </p:cNvPr>
          <p:cNvSpPr>
            <a:spLocks noGrp="1"/>
          </p:cNvSpPr>
          <p:nvPr>
            <p:ph type="body" idx="1"/>
          </p:nvPr>
        </p:nvSpPr>
        <p:spPr/>
        <p:txBody>
          <a:bodyPr/>
          <a:lstStyle/>
          <a:p>
            <a:r>
              <a:rPr lang="en-GB" dirty="0">
                <a:hlinkClick r:id="rId2"/>
              </a:rPr>
              <a:t>Pearson Edexcel's GCSE Business (9-1) Textbook: Feedback (office.com)</a:t>
            </a:r>
            <a:endParaRPr lang="en-GB" dirty="0"/>
          </a:p>
        </p:txBody>
      </p:sp>
    </p:spTree>
    <p:extLst>
      <p:ext uri="{BB962C8B-B14F-4D97-AF65-F5344CB8AC3E}">
        <p14:creationId xmlns:p14="http://schemas.microsoft.com/office/powerpoint/2010/main" val="7906903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4182F-A46B-8ABC-E3D7-4E42D032C678}"/>
              </a:ext>
            </a:extLst>
          </p:cNvPr>
          <p:cNvSpPr>
            <a:spLocks noGrp="1"/>
          </p:cNvSpPr>
          <p:nvPr>
            <p:ph type="title"/>
          </p:nvPr>
        </p:nvSpPr>
        <p:spPr/>
        <p:txBody>
          <a:bodyPr/>
          <a:lstStyle/>
          <a:p>
            <a:r>
              <a:rPr lang="en-GB" dirty="0"/>
              <a:t>Common Mistakes/Flaws in Paper 1</a:t>
            </a:r>
          </a:p>
        </p:txBody>
      </p:sp>
      <p:sp>
        <p:nvSpPr>
          <p:cNvPr id="3" name="Text Placeholder 2">
            <a:extLst>
              <a:ext uri="{FF2B5EF4-FFF2-40B4-BE49-F238E27FC236}">
                <a16:creationId xmlns:a16="http://schemas.microsoft.com/office/drawing/2014/main" id="{8FD07D9A-707C-843D-6687-0FBFC953E4DA}"/>
              </a:ext>
            </a:extLst>
          </p:cNvPr>
          <p:cNvSpPr>
            <a:spLocks noGrp="1"/>
          </p:cNvSpPr>
          <p:nvPr>
            <p:ph type="body" idx="1"/>
          </p:nvPr>
        </p:nvSpPr>
        <p:spPr/>
        <p:txBody>
          <a:bodyPr/>
          <a:lstStyle/>
          <a:p>
            <a:r>
              <a:rPr lang="en-GB" sz="2800" dirty="0"/>
              <a:t>Candidates ran out of time.</a:t>
            </a:r>
            <a:endParaRPr lang="en-GB" sz="3200" dirty="0"/>
          </a:p>
          <a:p>
            <a:pPr lvl="1">
              <a:spcBef>
                <a:spcPts val="0"/>
              </a:spcBef>
            </a:pPr>
            <a:r>
              <a:rPr lang="en-GB" dirty="0"/>
              <a:t>Over answering questions.</a:t>
            </a:r>
          </a:p>
          <a:p>
            <a:r>
              <a:rPr lang="en-GB" sz="2800" dirty="0"/>
              <a:t>Not answering the question set.</a:t>
            </a:r>
          </a:p>
          <a:p>
            <a:r>
              <a:rPr lang="en-GB" sz="2800" dirty="0"/>
              <a:t>Poor business knowledge.</a:t>
            </a:r>
          </a:p>
          <a:p>
            <a:r>
              <a:rPr lang="en-GB" sz="2800" dirty="0"/>
              <a:t>Poor technique in longer written responses.</a:t>
            </a:r>
          </a:p>
          <a:p>
            <a:pPr lvl="1">
              <a:spcBef>
                <a:spcPts val="0"/>
              </a:spcBef>
            </a:pPr>
            <a:r>
              <a:rPr lang="en-GB" dirty="0"/>
              <a:t>Inappropriate structure</a:t>
            </a:r>
          </a:p>
          <a:p>
            <a:pPr lvl="1">
              <a:spcBef>
                <a:spcPts val="0"/>
              </a:spcBef>
            </a:pPr>
            <a:r>
              <a:rPr lang="en-GB" dirty="0"/>
              <a:t>Poor use of context</a:t>
            </a:r>
          </a:p>
        </p:txBody>
      </p:sp>
    </p:spTree>
    <p:extLst>
      <p:ext uri="{BB962C8B-B14F-4D97-AF65-F5344CB8AC3E}">
        <p14:creationId xmlns:p14="http://schemas.microsoft.com/office/powerpoint/2010/main" val="32796815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4182F-A46B-8ABC-E3D7-4E42D032C678}"/>
              </a:ext>
            </a:extLst>
          </p:cNvPr>
          <p:cNvSpPr>
            <a:spLocks noGrp="1"/>
          </p:cNvSpPr>
          <p:nvPr>
            <p:ph type="title"/>
          </p:nvPr>
        </p:nvSpPr>
        <p:spPr/>
        <p:txBody>
          <a:bodyPr/>
          <a:lstStyle/>
          <a:p>
            <a:r>
              <a:rPr lang="en-GB" dirty="0"/>
              <a:t>Over answering questions</a:t>
            </a:r>
          </a:p>
        </p:txBody>
      </p:sp>
      <p:sp>
        <p:nvSpPr>
          <p:cNvPr id="3" name="Text Placeholder 2">
            <a:extLst>
              <a:ext uri="{FF2B5EF4-FFF2-40B4-BE49-F238E27FC236}">
                <a16:creationId xmlns:a16="http://schemas.microsoft.com/office/drawing/2014/main" id="{8FD07D9A-707C-843D-6687-0FBFC953E4DA}"/>
              </a:ext>
            </a:extLst>
          </p:cNvPr>
          <p:cNvSpPr>
            <a:spLocks noGrp="1"/>
          </p:cNvSpPr>
          <p:nvPr>
            <p:ph type="body" idx="1"/>
          </p:nvPr>
        </p:nvSpPr>
        <p:spPr/>
        <p:txBody>
          <a:bodyPr/>
          <a:lstStyle/>
          <a:p>
            <a:pPr>
              <a:lnSpc>
                <a:spcPct val="114000"/>
              </a:lnSpc>
            </a:pPr>
            <a:r>
              <a:rPr lang="en-GB" sz="2800" dirty="0"/>
              <a:t>Occurs in:</a:t>
            </a:r>
          </a:p>
          <a:p>
            <a:pPr lvl="1">
              <a:lnSpc>
                <a:spcPct val="114000"/>
              </a:lnSpc>
              <a:spcBef>
                <a:spcPts val="0"/>
              </a:spcBef>
            </a:pPr>
            <a:r>
              <a:rPr lang="en-GB" dirty="0"/>
              <a:t>3 mark explain questions</a:t>
            </a:r>
          </a:p>
          <a:p>
            <a:pPr lvl="1">
              <a:lnSpc>
                <a:spcPct val="114000"/>
              </a:lnSpc>
              <a:spcBef>
                <a:spcPts val="0"/>
              </a:spcBef>
            </a:pPr>
            <a:r>
              <a:rPr lang="en-GB" dirty="0"/>
              <a:t>2 mark outline questions</a:t>
            </a:r>
          </a:p>
          <a:p>
            <a:pPr>
              <a:lnSpc>
                <a:spcPct val="114000"/>
              </a:lnSpc>
            </a:pPr>
            <a:r>
              <a:rPr lang="en-GB" sz="2800" dirty="0"/>
              <a:t>Other time consuming errors:</a:t>
            </a:r>
          </a:p>
          <a:p>
            <a:pPr lvl="1">
              <a:lnSpc>
                <a:spcPct val="114000"/>
              </a:lnSpc>
              <a:spcBef>
                <a:spcPts val="0"/>
              </a:spcBef>
            </a:pPr>
            <a:r>
              <a:rPr lang="en-GB" dirty="0"/>
              <a:t>Re-writing the question</a:t>
            </a:r>
          </a:p>
        </p:txBody>
      </p:sp>
    </p:spTree>
    <p:extLst>
      <p:ext uri="{BB962C8B-B14F-4D97-AF65-F5344CB8AC3E}">
        <p14:creationId xmlns:p14="http://schemas.microsoft.com/office/powerpoint/2010/main" val="36422112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DEB64A-6C84-F74F-6B31-BDCA49913FA7}"/>
              </a:ext>
            </a:extLst>
          </p:cNvPr>
          <p:cNvSpPr>
            <a:spLocks noGrp="1"/>
          </p:cNvSpPr>
          <p:nvPr>
            <p:ph type="title"/>
          </p:nvPr>
        </p:nvSpPr>
        <p:spPr/>
        <p:txBody>
          <a:bodyPr/>
          <a:lstStyle/>
          <a:p>
            <a:r>
              <a:rPr lang="en-GB" dirty="0"/>
              <a:t>Q1c – Explain one risk for an entrepreneur when starting a new business</a:t>
            </a:r>
          </a:p>
        </p:txBody>
      </p:sp>
      <p:sp>
        <p:nvSpPr>
          <p:cNvPr id="3" name="Text Placeholder 2">
            <a:extLst>
              <a:ext uri="{FF2B5EF4-FFF2-40B4-BE49-F238E27FC236}">
                <a16:creationId xmlns:a16="http://schemas.microsoft.com/office/drawing/2014/main" id="{4EDD3039-BD44-ACE3-8110-F26B0C2DF73F}"/>
              </a:ext>
            </a:extLst>
          </p:cNvPr>
          <p:cNvSpPr>
            <a:spLocks noGrp="1"/>
          </p:cNvSpPr>
          <p:nvPr>
            <p:ph type="body" idx="1"/>
          </p:nvPr>
        </p:nvSpPr>
        <p:spPr/>
        <p:txBody>
          <a:bodyPr/>
          <a:lstStyle/>
          <a:p>
            <a:r>
              <a:rPr lang="en-GB" sz="2800" dirty="0"/>
              <a:t>One risk is that the business may fail. This may happen because the business may not gain enough customers. This is because they are new and unknown, so therefore do not receive a lot of sales. As a result the business may find it difficult to breakeven. This could cause the business to not generate enough finance to pay for all the things it needs to pay for. If this continues the business may not be able to continue, causing it to fail.</a:t>
            </a:r>
          </a:p>
        </p:txBody>
      </p:sp>
    </p:spTree>
    <p:extLst>
      <p:ext uri="{BB962C8B-B14F-4D97-AF65-F5344CB8AC3E}">
        <p14:creationId xmlns:p14="http://schemas.microsoft.com/office/powerpoint/2010/main" val="26719191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DEB64A-6C84-F74F-6B31-BDCA49913FA7}"/>
              </a:ext>
            </a:extLst>
          </p:cNvPr>
          <p:cNvSpPr>
            <a:spLocks noGrp="1"/>
          </p:cNvSpPr>
          <p:nvPr>
            <p:ph type="title"/>
          </p:nvPr>
        </p:nvSpPr>
        <p:spPr/>
        <p:txBody>
          <a:bodyPr/>
          <a:lstStyle/>
          <a:p>
            <a:r>
              <a:rPr lang="en-GB" dirty="0"/>
              <a:t>Q1c – Explain one risk for an entrepreneur when starting a new business</a:t>
            </a:r>
          </a:p>
        </p:txBody>
      </p:sp>
      <p:sp>
        <p:nvSpPr>
          <p:cNvPr id="3" name="Text Placeholder 2">
            <a:extLst>
              <a:ext uri="{FF2B5EF4-FFF2-40B4-BE49-F238E27FC236}">
                <a16:creationId xmlns:a16="http://schemas.microsoft.com/office/drawing/2014/main" id="{4EDD3039-BD44-ACE3-8110-F26B0C2DF73F}"/>
              </a:ext>
            </a:extLst>
          </p:cNvPr>
          <p:cNvSpPr>
            <a:spLocks noGrp="1"/>
          </p:cNvSpPr>
          <p:nvPr>
            <p:ph type="body" idx="1"/>
          </p:nvPr>
        </p:nvSpPr>
        <p:spPr/>
        <p:txBody>
          <a:bodyPr/>
          <a:lstStyle/>
          <a:p>
            <a:r>
              <a:rPr lang="en-GB" sz="2800" dirty="0"/>
              <a:t>One risk is business failure. This could be because the business doesn’t receive enough sales. Therefore overheads may be more than the revenue received.</a:t>
            </a:r>
          </a:p>
        </p:txBody>
      </p:sp>
    </p:spTree>
    <p:extLst>
      <p:ext uri="{BB962C8B-B14F-4D97-AF65-F5344CB8AC3E}">
        <p14:creationId xmlns:p14="http://schemas.microsoft.com/office/powerpoint/2010/main" val="11196126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90EEF1-D6FE-8C89-E926-1C102D02F519}"/>
              </a:ext>
            </a:extLst>
          </p:cNvPr>
          <p:cNvSpPr>
            <a:spLocks noGrp="1"/>
          </p:cNvSpPr>
          <p:nvPr>
            <p:ph type="title"/>
          </p:nvPr>
        </p:nvSpPr>
        <p:spPr/>
        <p:txBody>
          <a:bodyPr/>
          <a:lstStyle/>
          <a:p>
            <a:r>
              <a:rPr lang="en-GB" dirty="0"/>
              <a:t>Q4a – Outline one factor that may influence the location of a Little Movers franchise.</a:t>
            </a:r>
          </a:p>
        </p:txBody>
      </p:sp>
      <p:sp>
        <p:nvSpPr>
          <p:cNvPr id="3" name="Text Placeholder 2">
            <a:extLst>
              <a:ext uri="{FF2B5EF4-FFF2-40B4-BE49-F238E27FC236}">
                <a16:creationId xmlns:a16="http://schemas.microsoft.com/office/drawing/2014/main" id="{25024FCF-BDB1-7E38-10C6-8DC4E9D4F008}"/>
              </a:ext>
            </a:extLst>
          </p:cNvPr>
          <p:cNvSpPr>
            <a:spLocks noGrp="1"/>
          </p:cNvSpPr>
          <p:nvPr>
            <p:ph type="body" idx="1"/>
          </p:nvPr>
        </p:nvSpPr>
        <p:spPr/>
        <p:txBody>
          <a:bodyPr/>
          <a:lstStyle/>
          <a:p>
            <a:r>
              <a:rPr lang="en-GB" sz="2800" dirty="0"/>
              <a:t>One factor that may influence the location of a Little Movers franchise is the level of competition in the local area. This is because Little Movers may want to move away from other rival businesses that also provide practical dance and movement classes. This would help to ensure that they received sufficient sales to breakeven and therefore are more likely to be successful.</a:t>
            </a:r>
          </a:p>
        </p:txBody>
      </p:sp>
    </p:spTree>
    <p:extLst>
      <p:ext uri="{BB962C8B-B14F-4D97-AF65-F5344CB8AC3E}">
        <p14:creationId xmlns:p14="http://schemas.microsoft.com/office/powerpoint/2010/main" val="39232336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90EEF1-D6FE-8C89-E926-1C102D02F519}"/>
              </a:ext>
            </a:extLst>
          </p:cNvPr>
          <p:cNvSpPr>
            <a:spLocks noGrp="1"/>
          </p:cNvSpPr>
          <p:nvPr>
            <p:ph type="title"/>
          </p:nvPr>
        </p:nvSpPr>
        <p:spPr/>
        <p:txBody>
          <a:bodyPr/>
          <a:lstStyle/>
          <a:p>
            <a:r>
              <a:rPr lang="en-GB" dirty="0"/>
              <a:t>Q4a – Outline one factor that may influence the location of a Little Movers franchise.</a:t>
            </a:r>
          </a:p>
        </p:txBody>
      </p:sp>
      <p:sp>
        <p:nvSpPr>
          <p:cNvPr id="3" name="Text Placeholder 2">
            <a:extLst>
              <a:ext uri="{FF2B5EF4-FFF2-40B4-BE49-F238E27FC236}">
                <a16:creationId xmlns:a16="http://schemas.microsoft.com/office/drawing/2014/main" id="{25024FCF-BDB1-7E38-10C6-8DC4E9D4F008}"/>
              </a:ext>
            </a:extLst>
          </p:cNvPr>
          <p:cNvSpPr>
            <a:spLocks noGrp="1"/>
          </p:cNvSpPr>
          <p:nvPr>
            <p:ph type="body" idx="1"/>
          </p:nvPr>
        </p:nvSpPr>
        <p:spPr/>
        <p:txBody>
          <a:bodyPr/>
          <a:lstStyle/>
          <a:p>
            <a:r>
              <a:rPr lang="en-GB" sz="2800" dirty="0"/>
              <a:t>Proximity to other dance schools, this is because they want to be in an area where there are no other rivals.</a:t>
            </a:r>
          </a:p>
        </p:txBody>
      </p:sp>
    </p:spTree>
    <p:extLst>
      <p:ext uri="{BB962C8B-B14F-4D97-AF65-F5344CB8AC3E}">
        <p14:creationId xmlns:p14="http://schemas.microsoft.com/office/powerpoint/2010/main" val="20412076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81EC35-987A-2039-4256-71891CB59383}"/>
              </a:ext>
            </a:extLst>
          </p:cNvPr>
          <p:cNvSpPr>
            <a:spLocks noGrp="1"/>
          </p:cNvSpPr>
          <p:nvPr>
            <p:ph type="title"/>
          </p:nvPr>
        </p:nvSpPr>
        <p:spPr/>
        <p:txBody>
          <a:bodyPr/>
          <a:lstStyle/>
          <a:p>
            <a:r>
              <a:rPr lang="en-GB" dirty="0"/>
              <a:t>Not Answering the Question Set</a:t>
            </a:r>
          </a:p>
        </p:txBody>
      </p:sp>
      <p:sp>
        <p:nvSpPr>
          <p:cNvPr id="3" name="Text Placeholder 2">
            <a:extLst>
              <a:ext uri="{FF2B5EF4-FFF2-40B4-BE49-F238E27FC236}">
                <a16:creationId xmlns:a16="http://schemas.microsoft.com/office/drawing/2014/main" id="{EDF7ABEC-EC0C-DE7C-154A-FEF930AE59CD}"/>
              </a:ext>
            </a:extLst>
          </p:cNvPr>
          <p:cNvSpPr>
            <a:spLocks noGrp="1"/>
          </p:cNvSpPr>
          <p:nvPr>
            <p:ph type="body" idx="1"/>
          </p:nvPr>
        </p:nvSpPr>
        <p:spPr/>
        <p:txBody>
          <a:bodyPr/>
          <a:lstStyle/>
          <a:p>
            <a:r>
              <a:rPr lang="en-GB" sz="2800" dirty="0"/>
              <a:t>Method/Way question needs a different approach. (Q3c)</a:t>
            </a:r>
          </a:p>
          <a:p>
            <a:r>
              <a:rPr lang="en-GB" sz="2800" dirty="0"/>
              <a:t>Not answering question from point of view of business (Q3d)</a:t>
            </a:r>
          </a:p>
          <a:p>
            <a:r>
              <a:rPr lang="en-GB" sz="2800" dirty="0"/>
              <a:t>Ensuring response focuses on key topic in question (Q3e)</a:t>
            </a:r>
          </a:p>
          <a:p>
            <a:endParaRPr lang="en-GB" sz="2800" dirty="0"/>
          </a:p>
        </p:txBody>
      </p:sp>
    </p:spTree>
    <p:extLst>
      <p:ext uri="{BB962C8B-B14F-4D97-AF65-F5344CB8AC3E}">
        <p14:creationId xmlns:p14="http://schemas.microsoft.com/office/powerpoint/2010/main" val="264496578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PSNARRATIONPROPS" val="C:\Users\curtis_a\Desktop\A level changes 1\1913737793.mp3"/>
  <p:tag name="PPSNARRATION" val="10,213535144,C:\Users\curtis_a\Desktop\A level changes 1 v 3 Final\Media.ppcx"/>
</p:tagLst>
</file>

<file path=ppt/theme/theme1.xml><?xml version="1.0" encoding="utf-8"?>
<a:theme xmlns:a="http://schemas.openxmlformats.org/drawingml/2006/main" name="Office Theme">
  <a:themeElements>
    <a:clrScheme name="Custom 41">
      <a:dk1>
        <a:srgbClr val="000000"/>
      </a:dk1>
      <a:lt1>
        <a:srgbClr val="FFFFFF"/>
      </a:lt1>
      <a:dk2>
        <a:srgbClr val="1F497D"/>
      </a:dk2>
      <a:lt2>
        <a:srgbClr val="EEECE1"/>
      </a:lt2>
      <a:accent1>
        <a:srgbClr val="243C59"/>
      </a:accent1>
      <a:accent2>
        <a:srgbClr val="68A6C2"/>
      </a:accent2>
      <a:accent3>
        <a:srgbClr val="007FA3"/>
      </a:accent3>
      <a:accent4>
        <a:srgbClr val="003057"/>
      </a:accent4>
      <a:accent5>
        <a:srgbClr val="DB0020"/>
      </a:accent5>
      <a:accent6>
        <a:srgbClr val="008638"/>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545BF2C8BA29D4CA1CF1B28CB215945" ma:contentTypeVersion="13" ma:contentTypeDescription="Create a new document." ma:contentTypeScope="" ma:versionID="94d3b87ef65f4aef3a4bcbf455af4d9c">
  <xsd:schema xmlns:xsd="http://www.w3.org/2001/XMLSchema" xmlns:xs="http://www.w3.org/2001/XMLSchema" xmlns:p="http://schemas.microsoft.com/office/2006/metadata/properties" xmlns:ns2="aef15915-1ad9-4df2-a051-24e841bbfed3" xmlns:ns3="d37093ce-74a9-4ead-ba34-b65f3c860946" targetNamespace="http://schemas.microsoft.com/office/2006/metadata/properties" ma:root="true" ma:fieldsID="141464877e5074570e2ff726da6fff74" ns2:_="" ns3:_="">
    <xsd:import namespace="aef15915-1ad9-4df2-a051-24e841bbfed3"/>
    <xsd:import namespace="d37093ce-74a9-4ead-ba34-b65f3c86094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ef15915-1ad9-4df2-a051-24e841bbfed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37093ce-74a9-4ead-ba34-b65f3c86094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9817640-66F9-40B1-BBDA-70523326D4D3}">
  <ds:schemaRefs>
    <ds:schemaRef ds:uri="http://schemas.microsoft.com/sharepoint/v3/contenttype/forms"/>
  </ds:schemaRefs>
</ds:datastoreItem>
</file>

<file path=customXml/itemProps2.xml><?xml version="1.0" encoding="utf-8"?>
<ds:datastoreItem xmlns:ds="http://schemas.openxmlformats.org/officeDocument/2006/customXml" ds:itemID="{24D8C850-730C-4775-AAAF-F5D19234FBB1}">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d37093ce-74a9-4ead-ba34-b65f3c860946"/>
    <ds:schemaRef ds:uri="aef15915-1ad9-4df2-a051-24e841bbfed3"/>
    <ds:schemaRef ds:uri="http://www.w3.org/XML/1998/namespace"/>
    <ds:schemaRef ds:uri="http://purl.org/dc/dcmitype/"/>
  </ds:schemaRefs>
</ds:datastoreItem>
</file>

<file path=customXml/itemProps3.xml><?xml version="1.0" encoding="utf-8"?>
<ds:datastoreItem xmlns:ds="http://schemas.openxmlformats.org/officeDocument/2006/customXml" ds:itemID="{556FAFFB-7B99-4DF3-A590-528C9C12E4D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ef15915-1ad9-4df2-a051-24e841bbfed3"/>
    <ds:schemaRef ds:uri="d37093ce-74a9-4ead-ba34-b65f3c86094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11265</TotalTime>
  <Words>1720</Words>
  <Application>Microsoft Office PowerPoint</Application>
  <PresentationFormat>On-screen Show (4:3)</PresentationFormat>
  <Paragraphs>91</Paragraphs>
  <Slides>28</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28</vt:i4>
      </vt:variant>
    </vt:vector>
  </HeadingPairs>
  <TitlesOfParts>
    <vt:vector size="33" baseType="lpstr">
      <vt:lpstr>Arial</vt:lpstr>
      <vt:lpstr>Arial Black</vt:lpstr>
      <vt:lpstr>Calibri</vt:lpstr>
      <vt:lpstr>Verdana</vt:lpstr>
      <vt:lpstr>Office Theme</vt:lpstr>
      <vt:lpstr>PowerPoint Presentation</vt:lpstr>
      <vt:lpstr>Agenda and Advanced notices</vt:lpstr>
      <vt:lpstr>Common Mistakes/Flaws in Paper 1</vt:lpstr>
      <vt:lpstr>Over answering questions</vt:lpstr>
      <vt:lpstr>Q1c – Explain one risk for an entrepreneur when starting a new business</vt:lpstr>
      <vt:lpstr>Q1c – Explain one risk for an entrepreneur when starting a new business</vt:lpstr>
      <vt:lpstr>Q4a – Outline one factor that may influence the location of a Little Movers franchise.</vt:lpstr>
      <vt:lpstr>Q4a – Outline one factor that may influence the location of a Little Movers franchise.</vt:lpstr>
      <vt:lpstr>Not Answering the Question Set</vt:lpstr>
      <vt:lpstr>Q3c – Explain one way a small business could reduce its variable costs. </vt:lpstr>
      <vt:lpstr>Q3c – Explain one way a small business could reduce its variable costs. </vt:lpstr>
      <vt:lpstr>Q3d – Explain one advantage to a small business of meeting all employment legislation.</vt:lpstr>
      <vt:lpstr>Q3d – Explain one advantage to a small business of meeting all employment legislation.</vt:lpstr>
      <vt:lpstr>Q3e – Discuss how possible conflicts between owners and employees could affect the profit of a small business</vt:lpstr>
      <vt:lpstr>Q3e – Discuss how possible conflicts between owners and employees could affect the profit of a small business</vt:lpstr>
      <vt:lpstr>Poor Business Knowledge</vt:lpstr>
      <vt:lpstr>Q1d – Explain one way a small business could add value to a product</vt:lpstr>
      <vt:lpstr>Q1d – Explain one way a small business could add value to a product</vt:lpstr>
      <vt:lpstr>2d – Explain one disadvantage to a small business of using an overdraft as a source of business finance.</vt:lpstr>
      <vt:lpstr>2d – Explain one disadvantage to a small business of using an overdraft as a source of business finance.</vt:lpstr>
      <vt:lpstr>2e – Explain one impact on a small business of an increase in unemployment</vt:lpstr>
      <vt:lpstr>2e – Explain one impact on a small business of an increase in unemployment</vt:lpstr>
      <vt:lpstr>7c – Outline one impact on the owners of Digital Allies from being a private limited company.</vt:lpstr>
      <vt:lpstr>Poor Structure and Use of Context – 9 Mark Justify Questions</vt:lpstr>
      <vt:lpstr>7d</vt:lpstr>
      <vt:lpstr>PowerPoint Presentation</vt:lpstr>
      <vt:lpstr>PowerPoint Presentation</vt:lpstr>
      <vt:lpstr>Survey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Edexcel A level:  Biology A (Salters-Nuffield)  Biology B  “New to Edexcel”</dc:title>
  <dc:creator>Riddle, Damian</dc:creator>
  <cp:lastModifiedBy>Clark, P (Staff)</cp:lastModifiedBy>
  <cp:revision>216</cp:revision>
  <cp:lastPrinted>2021-09-20T14:34:48Z</cp:lastPrinted>
  <dcterms:modified xsi:type="dcterms:W3CDTF">2022-09-20T02:25:34Z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0x010100D545BF2C8BA29D4CA1CF1B28CB215945</vt:lpwstr>
  </property>
</Properties>
</file>